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4"/>
  </p:notesMasterIdLst>
  <p:sldIdLst>
    <p:sldId id="256" r:id="rId2"/>
    <p:sldId id="257" r:id="rId3"/>
    <p:sldId id="288" r:id="rId4"/>
    <p:sldId id="283" r:id="rId5"/>
    <p:sldId id="290" r:id="rId6"/>
    <p:sldId id="289" r:id="rId7"/>
    <p:sldId id="294" r:id="rId8"/>
    <p:sldId id="291" r:id="rId9"/>
    <p:sldId id="286" r:id="rId10"/>
    <p:sldId id="261" r:id="rId11"/>
    <p:sldId id="259" r:id="rId12"/>
    <p:sldId id="284" r:id="rId13"/>
    <p:sldId id="292" r:id="rId14"/>
    <p:sldId id="293" r:id="rId15"/>
    <p:sldId id="295" r:id="rId16"/>
    <p:sldId id="285" r:id="rId17"/>
    <p:sldId id="287" r:id="rId18"/>
    <p:sldId id="262" r:id="rId19"/>
    <p:sldId id="265" r:id="rId20"/>
    <p:sldId id="266" r:id="rId21"/>
    <p:sldId id="281" r:id="rId22"/>
    <p:sldId id="282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PT Serif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06D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704497-05C6-4F84-A6FF-E4ACAB451738}">
  <a:tblStyle styleId="{D4704497-05C6-4F84-A6FF-E4ACAB451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>
        <p:scale>
          <a:sx n="75" d="100"/>
          <a:sy n="75" d="100"/>
        </p:scale>
        <p:origin x="51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44b573685_3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44b573685_3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962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980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02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831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87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426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588100" y="3488719"/>
            <a:ext cx="39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 rot="10800000">
            <a:off x="-15990" y="2933511"/>
            <a:ext cx="247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1800">
                <a:latin typeface="+mj-l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24" name="Google Shape;24;p5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5" name="Google Shape;25;p5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30350" y="206000"/>
            <a:ext cx="428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Face Segmentation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  <a:latin typeface="+mj-lt"/>
              </a:rPr>
              <a:t>Florian Bettini – Maxime Lutel – Gabriel Muller – Benjamin Pommier</a:t>
            </a:r>
            <a:endParaRPr sz="1800" b="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5B0FF14-A07C-4B91-B229-97730B28A0DD}"/>
              </a:ext>
            </a:extLst>
          </p:cNvPr>
          <p:cNvSpPr/>
          <p:nvPr/>
        </p:nvSpPr>
        <p:spPr>
          <a:xfrm>
            <a:off x="7035693" y="4101654"/>
            <a:ext cx="1480071" cy="90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fr-FR" sz="1200" dirty="0" err="1">
                <a:solidFill>
                  <a:schemeClr val="tx1"/>
                </a:solidFill>
              </a:rPr>
              <a:t>Determination</a:t>
            </a:r>
            <a:r>
              <a:rPr lang="fr-FR" sz="1200" dirty="0">
                <a:solidFill>
                  <a:schemeClr val="tx1"/>
                </a:solidFill>
              </a:rPr>
              <a:t> of the gaze direction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367C23-B03E-4614-B1B6-543A30AC6549}"/>
              </a:ext>
            </a:extLst>
          </p:cNvPr>
          <p:cNvSpPr/>
          <p:nvPr/>
        </p:nvSpPr>
        <p:spPr>
          <a:xfrm>
            <a:off x="7035694" y="3274084"/>
            <a:ext cx="1480071" cy="8275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Head Pose Estimation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C1914A-DEFB-40FF-A0A8-1085D4850E5D}"/>
              </a:ext>
            </a:extLst>
          </p:cNvPr>
          <p:cNvSpPr/>
          <p:nvPr/>
        </p:nvSpPr>
        <p:spPr>
          <a:xfrm>
            <a:off x="7032297" y="2040104"/>
            <a:ext cx="1480071" cy="90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fr-FR" sz="1200" dirty="0" err="1">
                <a:solidFill>
                  <a:schemeClr val="tx1"/>
                </a:solidFill>
              </a:rPr>
              <a:t>Capitalizing</a:t>
            </a:r>
            <a:r>
              <a:rPr lang="fr-FR" sz="1200" dirty="0">
                <a:solidFill>
                  <a:schemeClr val="tx1"/>
                </a:solidFill>
              </a:rPr>
              <a:t> on the </a:t>
            </a:r>
            <a:r>
              <a:rPr lang="fr-FR" sz="1200" dirty="0" err="1">
                <a:solidFill>
                  <a:schemeClr val="tx1"/>
                </a:solidFill>
              </a:rPr>
              <a:t>extracted</a:t>
            </a:r>
            <a:r>
              <a:rPr lang="fr-FR" sz="1200" dirty="0">
                <a:solidFill>
                  <a:schemeClr val="tx1"/>
                </a:solidFill>
              </a:rPr>
              <a:t> face </a:t>
            </a:r>
            <a:r>
              <a:rPr lang="fr-FR" sz="1200" dirty="0" err="1">
                <a:solidFill>
                  <a:schemeClr val="tx1"/>
                </a:solidFill>
              </a:rPr>
              <a:t>segmented</a:t>
            </a:r>
            <a:r>
              <a:rPr lang="fr-FR" sz="1200" dirty="0">
                <a:solidFill>
                  <a:schemeClr val="tx1"/>
                </a:solidFill>
              </a:rPr>
              <a:t> to </a:t>
            </a:r>
            <a:r>
              <a:rPr lang="fr-FR" sz="1200" dirty="0" err="1">
                <a:solidFill>
                  <a:schemeClr val="tx1"/>
                </a:solidFill>
              </a:rPr>
              <a:t>detect</a:t>
            </a:r>
            <a:r>
              <a:rPr lang="fr-FR" sz="1200" dirty="0">
                <a:solidFill>
                  <a:schemeClr val="tx1"/>
                </a:solidFill>
              </a:rPr>
              <a:t> the </a:t>
            </a:r>
            <a:r>
              <a:rPr lang="fr-FR" sz="1200" dirty="0" err="1">
                <a:solidFill>
                  <a:schemeClr val="tx1"/>
                </a:solidFill>
              </a:rPr>
              <a:t>gender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559F5F-6C73-4BBA-AF41-43AFDF9D76EF}"/>
              </a:ext>
            </a:extLst>
          </p:cNvPr>
          <p:cNvSpPr/>
          <p:nvPr/>
        </p:nvSpPr>
        <p:spPr>
          <a:xfrm>
            <a:off x="7035694" y="1212534"/>
            <a:ext cx="1480071" cy="8275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 err="1">
                <a:solidFill>
                  <a:schemeClr val="tx2"/>
                </a:solidFill>
              </a:rPr>
              <a:t>Gender</a:t>
            </a:r>
            <a:r>
              <a:rPr lang="fr-FR" sz="1600" b="1" dirty="0">
                <a:solidFill>
                  <a:schemeClr val="tx2"/>
                </a:solidFill>
              </a:rPr>
              <a:t> </a:t>
            </a:r>
            <a:r>
              <a:rPr lang="fr-FR" sz="1600" b="1" dirty="0" err="1">
                <a:solidFill>
                  <a:schemeClr val="tx2"/>
                </a:solidFill>
              </a:rPr>
              <a:t>detection</a:t>
            </a:r>
            <a:endParaRPr lang="fr-FR" sz="1600" b="1" dirty="0">
              <a:solidFill>
                <a:schemeClr val="tx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B1129E6-116F-47A4-98ED-32424F0E6CA2}"/>
              </a:ext>
            </a:extLst>
          </p:cNvPr>
          <p:cNvSpPr/>
          <p:nvPr/>
        </p:nvSpPr>
        <p:spPr>
          <a:xfrm>
            <a:off x="4899874" y="3070879"/>
            <a:ext cx="1480071" cy="1723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fr-FR" sz="1200" dirty="0">
                <a:solidFill>
                  <a:schemeClr val="tx1"/>
                </a:solidFill>
              </a:rPr>
              <a:t>Training &amp; </a:t>
            </a:r>
            <a:r>
              <a:rPr lang="fr-FR" sz="1200" dirty="0" err="1">
                <a:solidFill>
                  <a:schemeClr val="tx1"/>
                </a:solidFill>
              </a:rPr>
              <a:t>testing</a:t>
            </a:r>
            <a:r>
              <a:rPr lang="fr-FR" sz="1200" dirty="0">
                <a:solidFill>
                  <a:schemeClr val="tx1"/>
                </a:solidFill>
              </a:rPr>
              <a:t> of a </a:t>
            </a:r>
            <a:r>
              <a:rPr lang="fr-FR" sz="1200" dirty="0" err="1">
                <a:solidFill>
                  <a:schemeClr val="tx1"/>
                </a:solidFill>
              </a:rPr>
              <a:t>supervised</a:t>
            </a:r>
            <a:r>
              <a:rPr lang="fr-FR" sz="1200" dirty="0">
                <a:solidFill>
                  <a:schemeClr val="tx1"/>
                </a:solidFill>
              </a:rPr>
              <a:t> model to </a:t>
            </a:r>
            <a:r>
              <a:rPr lang="fr-FR" sz="1200" dirty="0" err="1">
                <a:solidFill>
                  <a:schemeClr val="tx1"/>
                </a:solidFill>
              </a:rPr>
              <a:t>classifify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each</a:t>
            </a:r>
            <a:r>
              <a:rPr lang="fr-FR" sz="1200" dirty="0">
                <a:solidFill>
                  <a:schemeClr val="tx1"/>
                </a:solidFill>
              </a:rPr>
              <a:t> part of the face</a:t>
            </a:r>
          </a:p>
          <a:p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F5D4E6-D127-44E3-8810-B3637698FBB8}"/>
              </a:ext>
            </a:extLst>
          </p:cNvPr>
          <p:cNvSpPr/>
          <p:nvPr/>
        </p:nvSpPr>
        <p:spPr>
          <a:xfrm>
            <a:off x="4899874" y="2243309"/>
            <a:ext cx="1480071" cy="8275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Face </a:t>
            </a:r>
          </a:p>
          <a:p>
            <a:pPr algn="ctr"/>
            <a:r>
              <a:rPr lang="fr-FR" sz="1600" b="1" dirty="0">
                <a:solidFill>
                  <a:schemeClr val="tx2"/>
                </a:solidFill>
              </a:rPr>
              <a:t>segmentation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4BCD391-365B-4FA3-8749-B97688C6CCBC}"/>
              </a:ext>
            </a:extLst>
          </p:cNvPr>
          <p:cNvSpPr/>
          <p:nvPr/>
        </p:nvSpPr>
        <p:spPr>
          <a:xfrm>
            <a:off x="2764055" y="3070879"/>
            <a:ext cx="1480071" cy="1723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fr-FR" sz="1200" dirty="0" err="1">
                <a:solidFill>
                  <a:schemeClr val="tx1"/>
                </a:solidFill>
              </a:rPr>
              <a:t>Probability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maps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extracted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with</a:t>
            </a:r>
            <a:r>
              <a:rPr lang="fr-FR" sz="1200" dirty="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1"/>
                </a:solidFill>
              </a:rPr>
              <a:t>HoG</a:t>
            </a:r>
            <a:endParaRPr lang="fr-F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</a:rPr>
              <a:t>Pixel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</a:rPr>
              <a:t>HSV </a:t>
            </a:r>
            <a:r>
              <a:rPr lang="fr-FR" sz="1200" dirty="0" err="1">
                <a:solidFill>
                  <a:schemeClr val="tx1"/>
                </a:solidFill>
              </a:rPr>
              <a:t>histograms</a:t>
            </a:r>
            <a:endParaRPr lang="fr-F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1"/>
                </a:solidFill>
              </a:rPr>
              <a:t>RandomForest</a:t>
            </a:r>
            <a:endParaRPr lang="fr-F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1"/>
                </a:solidFill>
                <a:highlight>
                  <a:srgbClr val="FFFF00"/>
                </a:highlight>
              </a:rPr>
              <a:t>Xxxx</a:t>
            </a:r>
            <a:r>
              <a:rPr lang="fr-FR" sz="1200" dirty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54E075-7E76-41DD-BDAC-BF7A321C3C4D}"/>
              </a:ext>
            </a:extLst>
          </p:cNvPr>
          <p:cNvSpPr/>
          <p:nvPr/>
        </p:nvSpPr>
        <p:spPr>
          <a:xfrm>
            <a:off x="2764055" y="2243309"/>
            <a:ext cx="1480071" cy="8275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 err="1">
                <a:solidFill>
                  <a:schemeClr val="tx2"/>
                </a:solidFill>
              </a:rPr>
              <a:t>Features</a:t>
            </a:r>
            <a:r>
              <a:rPr lang="fr-FR" sz="1600" b="1" dirty="0">
                <a:solidFill>
                  <a:schemeClr val="tx2"/>
                </a:solidFill>
              </a:rPr>
              <a:t> extraction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PIPELINE USED TO GENERATE</a:t>
            </a:r>
            <a:br>
              <a:rPr lang="fr-FR" dirty="0"/>
            </a:br>
            <a:r>
              <a:rPr lang="fr-FR" dirty="0"/>
              <a:t>THE USE CASES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925554F-214D-4D76-9392-07F0DE67CB2F}"/>
              </a:ext>
            </a:extLst>
          </p:cNvPr>
          <p:cNvSpPr/>
          <p:nvPr/>
        </p:nvSpPr>
        <p:spPr>
          <a:xfrm>
            <a:off x="628236" y="3070879"/>
            <a:ext cx="1480071" cy="1723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fr-FR" sz="1200" dirty="0">
                <a:solidFill>
                  <a:schemeClr val="tx1"/>
                </a:solidFill>
              </a:rPr>
              <a:t>Isolation of the faces in an image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</a:rPr>
              <a:t>Haar Cascade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D3A82C-5BF8-4EEC-A1C2-3DA984845073}"/>
              </a:ext>
            </a:extLst>
          </p:cNvPr>
          <p:cNvSpPr/>
          <p:nvPr/>
        </p:nvSpPr>
        <p:spPr>
          <a:xfrm>
            <a:off x="628236" y="2243309"/>
            <a:ext cx="1480071" cy="8275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Face </a:t>
            </a:r>
          </a:p>
          <a:p>
            <a:pPr algn="ctr"/>
            <a:r>
              <a:rPr lang="fr-FR" sz="1600" b="1" dirty="0" err="1">
                <a:solidFill>
                  <a:schemeClr val="tx2"/>
                </a:solidFill>
              </a:rPr>
              <a:t>dectection</a:t>
            </a:r>
            <a:endParaRPr lang="fr-FR" sz="1600" b="1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D8E4EF-8B2D-49D7-8426-E929BA448F0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297300" y="2000626"/>
            <a:ext cx="141942" cy="141942"/>
            <a:chOff x="2732558" y="2435378"/>
            <a:chExt cx="188925" cy="1889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23088A-F5E9-44E7-88E5-28D2BE0CE8EF}"/>
                </a:ext>
              </a:extLst>
            </p:cNvPr>
            <p:cNvSpPr/>
            <p:nvPr/>
          </p:nvSpPr>
          <p:spPr>
            <a:xfrm>
              <a:off x="2732558" y="2435378"/>
              <a:ext cx="188925" cy="1889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B67221-6737-4388-B06C-EE0F10F4D5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4413" y="2474659"/>
              <a:ext cx="65214" cy="110363"/>
            </a:xfrm>
            <a:custGeom>
              <a:avLst/>
              <a:gdLst>
                <a:gd name="connsiteX0" fmla="*/ 40386 w 247650"/>
                <a:gd name="connsiteY0" fmla="*/ 426149 h 419100"/>
                <a:gd name="connsiteX1" fmla="*/ 0 w 247650"/>
                <a:gd name="connsiteY1" fmla="*/ 385762 h 419100"/>
                <a:gd name="connsiteX2" fmla="*/ 175070 w 247650"/>
                <a:gd name="connsiteY2" fmla="*/ 210693 h 419100"/>
                <a:gd name="connsiteX3" fmla="*/ 4763 w 247650"/>
                <a:gd name="connsiteY3" fmla="*/ 40386 h 419100"/>
                <a:gd name="connsiteX4" fmla="*/ 45149 w 247650"/>
                <a:gd name="connsiteY4" fmla="*/ 0 h 419100"/>
                <a:gd name="connsiteX5" fmla="*/ 255841 w 247650"/>
                <a:gd name="connsiteY5" fmla="*/ 210693 h 419100"/>
                <a:gd name="connsiteX6" fmla="*/ 40386 w 247650"/>
                <a:gd name="connsiteY6" fmla="*/ 42614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19100">
                  <a:moveTo>
                    <a:pt x="40386" y="426149"/>
                  </a:moveTo>
                  <a:lnTo>
                    <a:pt x="0" y="385762"/>
                  </a:lnTo>
                  <a:lnTo>
                    <a:pt x="175070" y="210693"/>
                  </a:lnTo>
                  <a:lnTo>
                    <a:pt x="4763" y="40386"/>
                  </a:lnTo>
                  <a:lnTo>
                    <a:pt x="45149" y="0"/>
                  </a:lnTo>
                  <a:lnTo>
                    <a:pt x="255841" y="210693"/>
                  </a:lnTo>
                  <a:lnTo>
                    <a:pt x="40386" y="4261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B08563-0AEA-4A47-9A6D-B7491189F87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3433119" y="2000626"/>
            <a:ext cx="141942" cy="141942"/>
            <a:chOff x="2732558" y="2435378"/>
            <a:chExt cx="188925" cy="18892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780D74-F484-48F9-A1FB-D888D3DFA9F7}"/>
                </a:ext>
              </a:extLst>
            </p:cNvPr>
            <p:cNvSpPr/>
            <p:nvPr/>
          </p:nvSpPr>
          <p:spPr>
            <a:xfrm>
              <a:off x="2732558" y="2435378"/>
              <a:ext cx="188925" cy="1889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9BBADF8-857F-45B7-8AB6-9CC07F37E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4413" y="2474659"/>
              <a:ext cx="65214" cy="110363"/>
            </a:xfrm>
            <a:custGeom>
              <a:avLst/>
              <a:gdLst>
                <a:gd name="connsiteX0" fmla="*/ 40386 w 247650"/>
                <a:gd name="connsiteY0" fmla="*/ 426149 h 419100"/>
                <a:gd name="connsiteX1" fmla="*/ 0 w 247650"/>
                <a:gd name="connsiteY1" fmla="*/ 385762 h 419100"/>
                <a:gd name="connsiteX2" fmla="*/ 175070 w 247650"/>
                <a:gd name="connsiteY2" fmla="*/ 210693 h 419100"/>
                <a:gd name="connsiteX3" fmla="*/ 4763 w 247650"/>
                <a:gd name="connsiteY3" fmla="*/ 40386 h 419100"/>
                <a:gd name="connsiteX4" fmla="*/ 45149 w 247650"/>
                <a:gd name="connsiteY4" fmla="*/ 0 h 419100"/>
                <a:gd name="connsiteX5" fmla="*/ 255841 w 247650"/>
                <a:gd name="connsiteY5" fmla="*/ 210693 h 419100"/>
                <a:gd name="connsiteX6" fmla="*/ 40386 w 247650"/>
                <a:gd name="connsiteY6" fmla="*/ 42614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19100">
                  <a:moveTo>
                    <a:pt x="40386" y="426149"/>
                  </a:moveTo>
                  <a:lnTo>
                    <a:pt x="0" y="385762"/>
                  </a:lnTo>
                  <a:lnTo>
                    <a:pt x="175070" y="210693"/>
                  </a:lnTo>
                  <a:lnTo>
                    <a:pt x="4763" y="40386"/>
                  </a:lnTo>
                  <a:lnTo>
                    <a:pt x="45149" y="0"/>
                  </a:lnTo>
                  <a:lnTo>
                    <a:pt x="255841" y="210693"/>
                  </a:lnTo>
                  <a:lnTo>
                    <a:pt x="40386" y="4261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996B54-B81F-4DD7-9A6F-EC7E6614798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5568938" y="2000626"/>
            <a:ext cx="141942" cy="141942"/>
            <a:chOff x="2732558" y="2435378"/>
            <a:chExt cx="188925" cy="18892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200F07A-3A20-4A96-BA6C-E7AB1DD82238}"/>
                </a:ext>
              </a:extLst>
            </p:cNvPr>
            <p:cNvSpPr/>
            <p:nvPr/>
          </p:nvSpPr>
          <p:spPr>
            <a:xfrm>
              <a:off x="2732558" y="2435378"/>
              <a:ext cx="188925" cy="1889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92D483-D11D-4998-B422-98412D154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4413" y="2474659"/>
              <a:ext cx="65214" cy="110363"/>
            </a:xfrm>
            <a:custGeom>
              <a:avLst/>
              <a:gdLst>
                <a:gd name="connsiteX0" fmla="*/ 40386 w 247650"/>
                <a:gd name="connsiteY0" fmla="*/ 426149 h 419100"/>
                <a:gd name="connsiteX1" fmla="*/ 0 w 247650"/>
                <a:gd name="connsiteY1" fmla="*/ 385762 h 419100"/>
                <a:gd name="connsiteX2" fmla="*/ 175070 w 247650"/>
                <a:gd name="connsiteY2" fmla="*/ 210693 h 419100"/>
                <a:gd name="connsiteX3" fmla="*/ 4763 w 247650"/>
                <a:gd name="connsiteY3" fmla="*/ 40386 h 419100"/>
                <a:gd name="connsiteX4" fmla="*/ 45149 w 247650"/>
                <a:gd name="connsiteY4" fmla="*/ 0 h 419100"/>
                <a:gd name="connsiteX5" fmla="*/ 255841 w 247650"/>
                <a:gd name="connsiteY5" fmla="*/ 210693 h 419100"/>
                <a:gd name="connsiteX6" fmla="*/ 40386 w 247650"/>
                <a:gd name="connsiteY6" fmla="*/ 42614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19100">
                  <a:moveTo>
                    <a:pt x="40386" y="426149"/>
                  </a:moveTo>
                  <a:lnTo>
                    <a:pt x="0" y="385762"/>
                  </a:lnTo>
                  <a:lnTo>
                    <a:pt x="175070" y="210693"/>
                  </a:lnTo>
                  <a:lnTo>
                    <a:pt x="4763" y="40386"/>
                  </a:lnTo>
                  <a:lnTo>
                    <a:pt x="45149" y="0"/>
                  </a:lnTo>
                  <a:lnTo>
                    <a:pt x="255841" y="210693"/>
                  </a:lnTo>
                  <a:lnTo>
                    <a:pt x="40386" y="4261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9FC1C82-FB40-4328-BCA1-577FDE84E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60" y="1065040"/>
            <a:ext cx="611460" cy="83484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4508A4C9-36A2-48BD-A3CB-DAEA7766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79" y="1065040"/>
            <a:ext cx="611460" cy="8348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8" name="Picture 3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374B88E-BD4F-499E-B1E7-59F31FD97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58" t="27123" r="23088"/>
          <a:stretch/>
        </p:blipFill>
        <p:spPr>
          <a:xfrm>
            <a:off x="670389" y="1065040"/>
            <a:ext cx="1395764" cy="834846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4AD23EA-3188-49C7-9FA0-1A25E6CADC91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-62324" y="2657094"/>
            <a:ext cx="690560" cy="0"/>
          </a:xfrm>
          <a:prstGeom prst="line">
            <a:avLst/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A483C4C-BA0C-47DD-BBE9-758FFBF2E1F5}"/>
              </a:ext>
            </a:extLst>
          </p:cNvPr>
          <p:cNvCxnSpPr>
            <a:cxnSpLocks/>
            <a:stCxn id="11" idx="1"/>
            <a:endCxn id="2" idx="3"/>
          </p:cNvCxnSpPr>
          <p:nvPr/>
        </p:nvCxnSpPr>
        <p:spPr>
          <a:xfrm flipH="1">
            <a:off x="2108307" y="2657094"/>
            <a:ext cx="655748" cy="0"/>
          </a:xfrm>
          <a:prstGeom prst="line">
            <a:avLst/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2F925E-D9E2-4DD2-9403-9B78D502991B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4244126" y="2657094"/>
            <a:ext cx="655748" cy="0"/>
          </a:xfrm>
          <a:prstGeom prst="line">
            <a:avLst/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7B132F0-82E2-4364-BCC6-1CB1F5D3286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6379945" y="1626319"/>
            <a:ext cx="655749" cy="1030775"/>
          </a:xfrm>
          <a:prstGeom prst="bentConnector3">
            <a:avLst>
              <a:gd name="adj1" fmla="val 50000"/>
            </a:avLst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EC5C1CD6-9885-40D2-8F57-D7D8AF1895C9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6379945" y="2657094"/>
            <a:ext cx="655749" cy="1030775"/>
          </a:xfrm>
          <a:prstGeom prst="bentConnector3">
            <a:avLst>
              <a:gd name="adj1" fmla="val 50000"/>
            </a:avLst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0FBFE3F-A7B8-4EDE-864B-CDBF71EB883C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8515765" y="1626319"/>
            <a:ext cx="648956" cy="0"/>
          </a:xfrm>
          <a:prstGeom prst="line">
            <a:avLst/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EE12E57-9B52-40D8-9E73-67D3CE1E7B53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8515765" y="3687869"/>
            <a:ext cx="648956" cy="0"/>
          </a:xfrm>
          <a:prstGeom prst="line">
            <a:avLst/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055A862-491A-4358-AD6C-2D924F686E77}"/>
              </a:ext>
            </a:extLst>
          </p:cNvPr>
          <p:cNvSpPr>
            <a:spLocks noChangeAspect="1"/>
          </p:cNvSpPr>
          <p:nvPr/>
        </p:nvSpPr>
        <p:spPr>
          <a:xfrm>
            <a:off x="628236" y="2243309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A41DF73-C475-40FB-8CCB-FC5A6B7F8AC9}"/>
              </a:ext>
            </a:extLst>
          </p:cNvPr>
          <p:cNvSpPr>
            <a:spLocks noChangeAspect="1"/>
          </p:cNvSpPr>
          <p:nvPr/>
        </p:nvSpPr>
        <p:spPr>
          <a:xfrm>
            <a:off x="2764055" y="2243309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D1AAF55B-3B95-4F21-8D16-102070A78974}"/>
              </a:ext>
            </a:extLst>
          </p:cNvPr>
          <p:cNvSpPr>
            <a:spLocks noChangeAspect="1"/>
          </p:cNvSpPr>
          <p:nvPr/>
        </p:nvSpPr>
        <p:spPr>
          <a:xfrm>
            <a:off x="4899874" y="2243309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FDBD70FA-4F4B-4557-8C48-08F11758D5AA}"/>
              </a:ext>
            </a:extLst>
          </p:cNvPr>
          <p:cNvSpPr>
            <a:spLocks noChangeAspect="1"/>
          </p:cNvSpPr>
          <p:nvPr/>
        </p:nvSpPr>
        <p:spPr>
          <a:xfrm>
            <a:off x="7035694" y="1212534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4a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CBFEF33C-3AF9-4260-93F2-3DCDBCF157AC}"/>
              </a:ext>
            </a:extLst>
          </p:cNvPr>
          <p:cNvSpPr>
            <a:spLocks noChangeAspect="1"/>
          </p:cNvSpPr>
          <p:nvPr/>
        </p:nvSpPr>
        <p:spPr>
          <a:xfrm>
            <a:off x="7035694" y="3274084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4b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B3BDE4B-E1C4-4BB3-A3D9-D152C1C4D1D0}"/>
              </a:ext>
            </a:extLst>
          </p:cNvPr>
          <p:cNvGrpSpPr/>
          <p:nvPr/>
        </p:nvGrpSpPr>
        <p:grpSpPr>
          <a:xfrm>
            <a:off x="7958637" y="0"/>
            <a:ext cx="1185363" cy="238016"/>
            <a:chOff x="7958637" y="0"/>
            <a:chExt cx="1185363" cy="238016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8FF4AF52-E39E-4CA9-AF35-D50272F75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8637" y="0"/>
              <a:ext cx="238016" cy="23801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115DC94-CB50-494A-BBDF-CFF8ACBA3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5474" y="0"/>
              <a:ext cx="238016" cy="23801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2B70C505-2415-4192-8288-195866C99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2311" y="0"/>
              <a:ext cx="238016" cy="23801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D0A7412-BD46-4992-AAC3-C5A1941FA0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9148" y="0"/>
              <a:ext cx="238016" cy="23801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4a</a:t>
              </a: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927A6D45-A651-4CF4-BCE9-4668B3CFD8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5984" y="0"/>
              <a:ext cx="238016" cy="23801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4b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EXPERIMENTS &amp; RESULTS	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output ?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0183B093-3B7F-4254-87EA-562D08836E0B}"/>
              </a:ext>
            </a:extLst>
          </p:cNvPr>
          <p:cNvSpPr/>
          <p:nvPr/>
        </p:nvSpPr>
        <p:spPr>
          <a:xfrm>
            <a:off x="7186004" y="1394044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tx1"/>
                </a:solidFill>
              </a:rPr>
              <a:t>Hair</a:t>
            </a:r>
            <a:endParaRPr lang="fr-FR" b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RF: 98% | 91%</a:t>
            </a:r>
          </a:p>
          <a:p>
            <a:r>
              <a:rPr lang="fr-FR" dirty="0">
                <a:solidFill>
                  <a:schemeClr val="tx1"/>
                </a:solidFill>
              </a:rPr>
              <a:t>LR: 84% | 77%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AA1AD0D-AA7D-4479-B0D6-3482FE7EDB39}"/>
              </a:ext>
            </a:extLst>
          </p:cNvPr>
          <p:cNvSpPr/>
          <p:nvPr/>
        </p:nvSpPr>
        <p:spPr>
          <a:xfrm>
            <a:off x="5235285" y="1394044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>
                <a:solidFill>
                  <a:schemeClr val="tx1"/>
                </a:solidFill>
              </a:rPr>
              <a:t>Mouth</a:t>
            </a:r>
          </a:p>
          <a:p>
            <a:r>
              <a:rPr lang="fr-FR" dirty="0">
                <a:solidFill>
                  <a:schemeClr val="tx1"/>
                </a:solidFill>
              </a:rPr>
              <a:t>RF</a:t>
            </a:r>
            <a:r>
              <a:rPr lang="fr-FR" baseline="30000" dirty="0">
                <a:solidFill>
                  <a:schemeClr val="tx1"/>
                </a:solidFill>
              </a:rPr>
              <a:t>(2)</a:t>
            </a:r>
            <a:r>
              <a:rPr lang="fr-FR" dirty="0">
                <a:solidFill>
                  <a:schemeClr val="tx1"/>
                </a:solidFill>
              </a:rPr>
              <a:t>: 97% | 80%</a:t>
            </a:r>
          </a:p>
          <a:p>
            <a:r>
              <a:rPr lang="fr-FR" dirty="0">
                <a:solidFill>
                  <a:schemeClr val="tx1"/>
                </a:solidFill>
              </a:rPr>
              <a:t>LR</a:t>
            </a:r>
            <a:r>
              <a:rPr lang="fr-FR" baseline="30000" dirty="0">
                <a:solidFill>
                  <a:schemeClr val="tx1"/>
                </a:solidFill>
              </a:rPr>
              <a:t>(3)</a:t>
            </a:r>
            <a:r>
              <a:rPr lang="fr-FR" dirty="0">
                <a:solidFill>
                  <a:schemeClr val="tx1"/>
                </a:solidFill>
              </a:rPr>
              <a:t>: 36% | N.A.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7727E-2500-4727-9321-B486F632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PROBABILITY MAPS EXTRACTION FROM LABELED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BD6C7-09ED-4DEA-8DC1-9225D0287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DA04D-BF3C-4A63-BFCB-3A4B410CF9C9}"/>
              </a:ext>
            </a:extLst>
          </p:cNvPr>
          <p:cNvSpPr>
            <a:spLocks noChangeAspect="1"/>
          </p:cNvSpPr>
          <p:nvPr/>
        </p:nvSpPr>
        <p:spPr>
          <a:xfrm>
            <a:off x="7958637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B902E-C05F-491C-9F1C-FD245AF8B628}"/>
              </a:ext>
            </a:extLst>
          </p:cNvPr>
          <p:cNvSpPr>
            <a:spLocks noChangeAspect="1"/>
          </p:cNvSpPr>
          <p:nvPr/>
        </p:nvSpPr>
        <p:spPr>
          <a:xfrm>
            <a:off x="8195474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CF200A-DD1D-4BF7-9C4D-A22623AD883F}"/>
              </a:ext>
            </a:extLst>
          </p:cNvPr>
          <p:cNvSpPr>
            <a:spLocks noChangeAspect="1"/>
          </p:cNvSpPr>
          <p:nvPr/>
        </p:nvSpPr>
        <p:spPr>
          <a:xfrm>
            <a:off x="8432311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2F28CE-A3B0-4467-AA85-5B2C2899D7D1}"/>
              </a:ext>
            </a:extLst>
          </p:cNvPr>
          <p:cNvSpPr>
            <a:spLocks noChangeAspect="1"/>
          </p:cNvSpPr>
          <p:nvPr/>
        </p:nvSpPr>
        <p:spPr>
          <a:xfrm>
            <a:off x="8669148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C0951F-060E-4912-AB52-BD63F733A802}"/>
              </a:ext>
            </a:extLst>
          </p:cNvPr>
          <p:cNvSpPr>
            <a:spLocks noChangeAspect="1"/>
          </p:cNvSpPr>
          <p:nvPr/>
        </p:nvSpPr>
        <p:spPr>
          <a:xfrm>
            <a:off x="8905984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4b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3E7D47-15C8-4935-8EBF-4C9B133E1BCD}"/>
              </a:ext>
            </a:extLst>
          </p:cNvPr>
          <p:cNvSpPr/>
          <p:nvPr/>
        </p:nvSpPr>
        <p:spPr>
          <a:xfrm>
            <a:off x="670389" y="1065040"/>
            <a:ext cx="2027172" cy="2248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Features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used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C64848-BCE5-4241-AC62-9498B0D1F1D3}"/>
              </a:ext>
            </a:extLst>
          </p:cNvPr>
          <p:cNvSpPr/>
          <p:nvPr/>
        </p:nvSpPr>
        <p:spPr>
          <a:xfrm>
            <a:off x="3652735" y="1065040"/>
            <a:ext cx="4820878" cy="2248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Precision</a:t>
            </a:r>
            <a:r>
              <a:rPr lang="fr-FR" sz="1600" b="1" dirty="0">
                <a:solidFill>
                  <a:schemeClr val="tx1"/>
                </a:solidFill>
              </a:rPr>
              <a:t> (train | test set)</a:t>
            </a:r>
          </a:p>
        </p:txBody>
      </p:sp>
      <p:pic>
        <p:nvPicPr>
          <p:cNvPr id="23" name="Picture 22" descr="A close up of a person&#10;&#10;Description automatically generated">
            <a:extLst>
              <a:ext uri="{FF2B5EF4-FFF2-40B4-BE49-F238E27FC236}">
                <a16:creationId xmlns:a16="http://schemas.microsoft.com/office/drawing/2014/main" id="{09B0B21D-7C23-48BD-B89D-A8FFE96D8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528" y="2039467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334B031-F1BD-435C-BE0C-F94E8A313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528" y="3144378"/>
            <a:ext cx="643895" cy="841005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33257D8-C958-4FD4-99BC-9BADC2D786FC}"/>
              </a:ext>
            </a:extLst>
          </p:cNvPr>
          <p:cNvCxnSpPr>
            <a:cxnSpLocks/>
            <a:stCxn id="35" idx="6"/>
            <a:endCxn id="104" idx="1"/>
          </p:cNvCxnSpPr>
          <p:nvPr/>
        </p:nvCxnSpPr>
        <p:spPr>
          <a:xfrm flipV="1">
            <a:off x="3945703" y="1814547"/>
            <a:ext cx="626470" cy="1197877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42D40F8-AA04-45D9-8386-557290B5DD9E}"/>
              </a:ext>
            </a:extLst>
          </p:cNvPr>
          <p:cNvSpPr/>
          <p:nvPr/>
        </p:nvSpPr>
        <p:spPr>
          <a:xfrm>
            <a:off x="3795247" y="2937196"/>
            <a:ext cx="150456" cy="1504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&amp;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AE3FF73-8E3C-45C0-A639-4C55E66418FD}"/>
              </a:ext>
            </a:extLst>
          </p:cNvPr>
          <p:cNvSpPr/>
          <p:nvPr/>
        </p:nvSpPr>
        <p:spPr>
          <a:xfrm>
            <a:off x="670388" y="1394044"/>
            <a:ext cx="2507151" cy="31454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r>
              <a:rPr lang="fr-FR" sz="1600" b="1" dirty="0" err="1">
                <a:solidFill>
                  <a:schemeClr val="tx1"/>
                </a:solidFill>
              </a:rPr>
              <a:t>HoG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descriptors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Block of 16x16 </a:t>
            </a:r>
            <a:r>
              <a:rPr lang="fr-FR" dirty="0" err="1">
                <a:solidFill>
                  <a:schemeClr val="tx1"/>
                </a:solidFill>
              </a:rPr>
              <a:t>computed</a:t>
            </a:r>
            <a:r>
              <a:rPr lang="fr-FR" dirty="0">
                <a:solidFill>
                  <a:schemeClr val="tx1"/>
                </a:solidFill>
              </a:rPr>
              <a:t> on 8x8 </a:t>
            </a:r>
            <a:r>
              <a:rPr lang="fr-FR" dirty="0" err="1">
                <a:solidFill>
                  <a:schemeClr val="tx1"/>
                </a:solidFill>
              </a:rPr>
              <a:t>cells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Value </a:t>
            </a:r>
            <a:r>
              <a:rPr lang="fr-FR" dirty="0" err="1">
                <a:solidFill>
                  <a:schemeClr val="tx1"/>
                </a:solidFill>
              </a:rPr>
              <a:t>attributed</a:t>
            </a:r>
            <a:r>
              <a:rPr lang="fr-FR" dirty="0">
                <a:solidFill>
                  <a:schemeClr val="tx1"/>
                </a:solidFill>
              </a:rPr>
              <a:t> to the center 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9 orientations </a:t>
            </a:r>
            <a:r>
              <a:rPr lang="fr-FR" dirty="0" err="1">
                <a:solidFill>
                  <a:schemeClr val="tx1"/>
                </a:solidFill>
              </a:rPr>
              <a:t>bins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sz="1600" b="1" dirty="0">
                <a:solidFill>
                  <a:schemeClr val="tx1"/>
                </a:solidFill>
              </a:rPr>
              <a:t>HSV </a:t>
            </a:r>
            <a:r>
              <a:rPr lang="fr-FR" sz="1600" b="1" dirty="0" err="1">
                <a:solidFill>
                  <a:schemeClr val="tx1"/>
                </a:solidFill>
              </a:rPr>
              <a:t>Histograms</a:t>
            </a:r>
            <a:endParaRPr lang="fr-FR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Block of 16x16 </a:t>
            </a:r>
            <a:r>
              <a:rPr lang="fr-FR" dirty="0" err="1">
                <a:solidFill>
                  <a:schemeClr val="tx1"/>
                </a:solidFill>
              </a:rPr>
              <a:t>analysed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16 </a:t>
            </a:r>
            <a:r>
              <a:rPr lang="fr-FR" dirty="0" err="1">
                <a:solidFill>
                  <a:schemeClr val="tx1"/>
                </a:solidFill>
              </a:rPr>
              <a:t>bins</a:t>
            </a:r>
            <a:r>
              <a:rPr lang="fr-FR" dirty="0">
                <a:solidFill>
                  <a:schemeClr val="tx1"/>
                </a:solidFill>
              </a:rPr>
              <a:t> for </a:t>
            </a:r>
            <a:r>
              <a:rPr lang="fr-FR" dirty="0" err="1">
                <a:solidFill>
                  <a:schemeClr val="tx1"/>
                </a:solidFill>
              </a:rPr>
              <a:t>each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histogram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sz="1600" b="1" dirty="0">
                <a:solidFill>
                  <a:schemeClr val="tx1"/>
                </a:solidFill>
              </a:rPr>
              <a:t>Spatial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Relative location for x and y </a:t>
            </a:r>
            <a:r>
              <a:rPr lang="fr-FR" dirty="0" err="1">
                <a:solidFill>
                  <a:schemeClr val="tx1"/>
                </a:solidFill>
              </a:rPr>
              <a:t>coordinates</a:t>
            </a:r>
            <a:r>
              <a:rPr lang="fr-FR" dirty="0">
                <a:solidFill>
                  <a:schemeClr val="tx1"/>
                </a:solidFill>
              </a:rPr>
              <a:t> on the image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3DCE29-BBA3-4164-8623-346895D4C2E0}"/>
              </a:ext>
            </a:extLst>
          </p:cNvPr>
          <p:cNvGrpSpPr/>
          <p:nvPr/>
        </p:nvGrpSpPr>
        <p:grpSpPr>
          <a:xfrm>
            <a:off x="3226097" y="1394045"/>
            <a:ext cx="141942" cy="3145439"/>
            <a:chOff x="4501029" y="1394045"/>
            <a:chExt cx="141942" cy="314543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D5E2A4-DC3D-4D47-B160-BEA070F45632}"/>
                </a:ext>
              </a:extLst>
            </p:cNvPr>
            <p:cNvCxnSpPr/>
            <p:nvPr/>
          </p:nvCxnSpPr>
          <p:spPr>
            <a:xfrm>
              <a:off x="4572000" y="1394045"/>
              <a:ext cx="0" cy="3145439"/>
            </a:xfrm>
            <a:prstGeom prst="line">
              <a:avLst/>
            </a:prstGeom>
            <a:ln>
              <a:solidFill>
                <a:schemeClr val="tx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FD2854-5F52-403E-B17A-55FA1840BA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1029" y="2943227"/>
              <a:ext cx="141942" cy="141942"/>
              <a:chOff x="2732558" y="2435378"/>
              <a:chExt cx="188925" cy="18892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85BC923-0234-4429-80E6-A033D5FEE13E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7526D6-3EC8-4F22-BCF9-1BF597AEBE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4E46D56-2106-4BA2-8F2F-8A9E079A15C5}"/>
              </a:ext>
            </a:extLst>
          </p:cNvPr>
          <p:cNvSpPr/>
          <p:nvPr/>
        </p:nvSpPr>
        <p:spPr>
          <a:xfrm>
            <a:off x="7186004" y="2591923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>
                <a:solidFill>
                  <a:schemeClr val="tx1"/>
                </a:solidFill>
              </a:rPr>
              <a:t>Background</a:t>
            </a:r>
          </a:p>
          <a:p>
            <a:r>
              <a:rPr lang="fr-FR" dirty="0">
                <a:solidFill>
                  <a:schemeClr val="tx1"/>
                </a:solidFill>
              </a:rPr>
              <a:t>RF: 98% | 97%</a:t>
            </a:r>
          </a:p>
          <a:p>
            <a:r>
              <a:rPr lang="fr-FR" dirty="0">
                <a:solidFill>
                  <a:schemeClr val="tx1"/>
                </a:solidFill>
              </a:rPr>
              <a:t>LR: 85% | 93%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521F1-7526-4CE7-B1F4-3A387D11E9A9}"/>
              </a:ext>
            </a:extLst>
          </p:cNvPr>
          <p:cNvSpPr/>
          <p:nvPr/>
        </p:nvSpPr>
        <p:spPr>
          <a:xfrm>
            <a:off x="5235285" y="2591923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tx1"/>
                </a:solidFill>
              </a:rPr>
              <a:t>Nose</a:t>
            </a:r>
            <a:endParaRPr lang="fr-FR" b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RF: 99% | 84%</a:t>
            </a:r>
          </a:p>
          <a:p>
            <a:r>
              <a:rPr lang="fr-FR" dirty="0">
                <a:solidFill>
                  <a:schemeClr val="tx1"/>
                </a:solidFill>
              </a:rPr>
              <a:t>LR: N.A.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AEF26A32-531E-4C7E-9ACA-2D5AC9168E6F}"/>
              </a:ext>
            </a:extLst>
          </p:cNvPr>
          <p:cNvSpPr/>
          <p:nvPr/>
        </p:nvSpPr>
        <p:spPr>
          <a:xfrm>
            <a:off x="7186004" y="3698479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>
                <a:solidFill>
                  <a:schemeClr val="tx1"/>
                </a:solidFill>
              </a:rPr>
              <a:t>Skin</a:t>
            </a:r>
          </a:p>
          <a:p>
            <a:r>
              <a:rPr lang="fr-FR" dirty="0">
                <a:solidFill>
                  <a:schemeClr val="tx1"/>
                </a:solidFill>
              </a:rPr>
              <a:t>RF: 95% | 86%</a:t>
            </a:r>
          </a:p>
          <a:p>
            <a:r>
              <a:rPr lang="fr-FR" dirty="0">
                <a:solidFill>
                  <a:schemeClr val="tx1"/>
                </a:solidFill>
              </a:rPr>
              <a:t>LR: 82% | 80%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513FD6C-175C-4477-AC29-3FE736D23AE6}"/>
              </a:ext>
            </a:extLst>
          </p:cNvPr>
          <p:cNvSpPr/>
          <p:nvPr/>
        </p:nvSpPr>
        <p:spPr>
          <a:xfrm>
            <a:off x="5235285" y="3698479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tx1"/>
                </a:solidFill>
              </a:rPr>
              <a:t>Eyes</a:t>
            </a:r>
            <a:endParaRPr lang="fr-FR" b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RF: 98% | 92%</a:t>
            </a:r>
          </a:p>
          <a:p>
            <a:r>
              <a:rPr lang="fr-FR" dirty="0">
                <a:solidFill>
                  <a:schemeClr val="tx1"/>
                </a:solidFill>
              </a:rPr>
              <a:t>LR: N.A.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8F2CC5-8343-42B4-8F45-67BC88135B37}"/>
              </a:ext>
            </a:extLst>
          </p:cNvPr>
          <p:cNvCxnSpPr>
            <a:cxnSpLocks/>
            <a:stCxn id="35" idx="0"/>
            <a:endCxn id="23" idx="2"/>
          </p:cNvCxnSpPr>
          <p:nvPr/>
        </p:nvCxnSpPr>
        <p:spPr>
          <a:xfrm flipV="1">
            <a:off x="3870475" y="2880471"/>
            <a:ext cx="1" cy="56725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77A2479-F123-4B8A-92B5-88B271AF8B35}"/>
              </a:ext>
            </a:extLst>
          </p:cNvPr>
          <p:cNvCxnSpPr>
            <a:cxnSpLocks/>
            <a:stCxn id="27" idx="0"/>
            <a:endCxn id="35" idx="4"/>
          </p:cNvCxnSpPr>
          <p:nvPr/>
        </p:nvCxnSpPr>
        <p:spPr>
          <a:xfrm flipH="1" flipV="1">
            <a:off x="3870475" y="3087652"/>
            <a:ext cx="1" cy="56726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CA693E1E-0BB8-4EC8-ADFB-ED47B64D5AF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856" t="34864" r="71989" b="35465"/>
          <a:stretch/>
        </p:blipFill>
        <p:spPr>
          <a:xfrm>
            <a:off x="4572173" y="1394045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60AE490-40E3-470C-ABF5-512B7A6E69D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8269" t="34864" r="36576" b="35465"/>
          <a:stretch/>
        </p:blipFill>
        <p:spPr>
          <a:xfrm>
            <a:off x="4572173" y="2591923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603B619-8525-40DB-B208-78A29CE4C3FE}"/>
              </a:ext>
            </a:extLst>
          </p:cNvPr>
          <p:cNvCxnSpPr>
            <a:cxnSpLocks/>
            <a:stCxn id="35" idx="6"/>
            <a:endCxn id="108" idx="1"/>
          </p:cNvCxnSpPr>
          <p:nvPr/>
        </p:nvCxnSpPr>
        <p:spPr>
          <a:xfrm>
            <a:off x="3945703" y="3012424"/>
            <a:ext cx="626470" cy="1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4250490-84CD-476E-A176-EC0ADC8663D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74141" t="34864" r="704" b="35465"/>
          <a:stretch/>
        </p:blipFill>
        <p:spPr>
          <a:xfrm>
            <a:off x="4572173" y="3698480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4840E892-5EE8-4A54-B0C2-DDF3D17C8AAE}"/>
              </a:ext>
            </a:extLst>
          </p:cNvPr>
          <p:cNvCxnSpPr>
            <a:cxnSpLocks/>
            <a:stCxn id="35" idx="6"/>
            <a:endCxn id="112" idx="1"/>
          </p:cNvCxnSpPr>
          <p:nvPr/>
        </p:nvCxnSpPr>
        <p:spPr>
          <a:xfrm>
            <a:off x="3945703" y="3012424"/>
            <a:ext cx="626470" cy="110655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75B83706-3629-4E15-BB20-42E75E9B8D8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856" t="68605" r="71989" b="1724"/>
          <a:stretch/>
        </p:blipFill>
        <p:spPr>
          <a:xfrm>
            <a:off x="6522893" y="1394045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B5BDA03A-C44E-4750-A496-879FCAE2AD7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8239" t="68605" r="36606" b="1724"/>
          <a:stretch/>
        </p:blipFill>
        <p:spPr>
          <a:xfrm>
            <a:off x="6522893" y="2591923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DC4D43E-E010-4D26-BD68-6A41222043AB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73914" t="68605" r="931" b="1724"/>
          <a:stretch/>
        </p:blipFill>
        <p:spPr>
          <a:xfrm>
            <a:off x="6522893" y="3698480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E9A597B-C442-4300-96EA-03B624E455C3}"/>
              </a:ext>
            </a:extLst>
          </p:cNvPr>
          <p:cNvSpPr/>
          <p:nvPr/>
        </p:nvSpPr>
        <p:spPr>
          <a:xfrm>
            <a:off x="617100" y="4744582"/>
            <a:ext cx="3680549" cy="3144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r>
              <a:rPr lang="fr-FR" sz="900" i="1" dirty="0">
                <a:solidFill>
                  <a:schemeClr val="tx1"/>
                </a:solidFill>
              </a:rPr>
              <a:t>Note: (1) </a:t>
            </a:r>
            <a:r>
              <a:rPr lang="fr-FR" sz="900" i="1" dirty="0" err="1">
                <a:solidFill>
                  <a:schemeClr val="tx1"/>
                </a:solidFill>
              </a:rPr>
              <a:t>Overall</a:t>
            </a:r>
            <a:r>
              <a:rPr lang="fr-FR" sz="900" i="1" dirty="0">
                <a:solidFill>
                  <a:schemeClr val="tx1"/>
                </a:solidFill>
              </a:rPr>
              <a:t> </a:t>
            </a:r>
            <a:r>
              <a:rPr lang="fr-FR" sz="900" i="1" dirty="0" err="1">
                <a:solidFill>
                  <a:schemeClr val="tx1"/>
                </a:solidFill>
              </a:rPr>
              <a:t>accuracy</a:t>
            </a:r>
            <a:r>
              <a:rPr lang="fr-FR" sz="900" i="1" dirty="0">
                <a:solidFill>
                  <a:schemeClr val="tx1"/>
                </a:solidFill>
              </a:rPr>
              <a:t> train vs. Test (RF: 97% | 89% &amp; LR: 83% | 79%)</a:t>
            </a:r>
          </a:p>
          <a:p>
            <a:r>
              <a:rPr lang="fr-FR" sz="900" i="1" dirty="0">
                <a:solidFill>
                  <a:schemeClr val="tx1"/>
                </a:solidFill>
              </a:rPr>
              <a:t>(2) RF: </a:t>
            </a:r>
            <a:r>
              <a:rPr lang="fr-FR" sz="900" i="1" dirty="0" err="1">
                <a:solidFill>
                  <a:schemeClr val="tx1"/>
                </a:solidFill>
              </a:rPr>
              <a:t>RandomForest</a:t>
            </a:r>
            <a:r>
              <a:rPr lang="fr-FR" sz="900" i="1" dirty="0">
                <a:solidFill>
                  <a:schemeClr val="tx1"/>
                </a:solidFill>
              </a:rPr>
              <a:t> (</a:t>
            </a:r>
            <a:r>
              <a:rPr lang="fr-FR" sz="900" i="1" dirty="0" err="1">
                <a:solidFill>
                  <a:schemeClr val="tx1"/>
                </a:solidFill>
              </a:rPr>
              <a:t>n_estimators</a:t>
            </a:r>
            <a:r>
              <a:rPr lang="fr-FR" sz="900" i="1" dirty="0">
                <a:solidFill>
                  <a:schemeClr val="tx1"/>
                </a:solidFill>
              </a:rPr>
              <a:t>: 50, </a:t>
            </a:r>
            <a:r>
              <a:rPr lang="fr-FR" sz="900" i="1" dirty="0" err="1">
                <a:solidFill>
                  <a:schemeClr val="tx1"/>
                </a:solidFill>
              </a:rPr>
              <a:t>min_samples_leaf</a:t>
            </a:r>
            <a:r>
              <a:rPr lang="fr-FR" sz="900" i="1" dirty="0">
                <a:solidFill>
                  <a:schemeClr val="tx1"/>
                </a:solidFill>
              </a:rPr>
              <a:t>: 100)</a:t>
            </a:r>
          </a:p>
          <a:p>
            <a:r>
              <a:rPr lang="fr-FR" sz="900" i="1" dirty="0">
                <a:solidFill>
                  <a:schemeClr val="tx1"/>
                </a:solidFill>
              </a:rPr>
              <a:t>(3) </a:t>
            </a:r>
            <a:r>
              <a:rPr lang="fr-FR" sz="900" i="1" dirty="0" err="1">
                <a:solidFill>
                  <a:schemeClr val="tx1"/>
                </a:solidFill>
              </a:rPr>
              <a:t>LogisticRegression</a:t>
            </a:r>
            <a:r>
              <a:rPr lang="fr-FR" sz="900" i="1" dirty="0">
                <a:solidFill>
                  <a:schemeClr val="tx1"/>
                </a:solidFill>
              </a:rPr>
              <a:t> (C=0.1)</a:t>
            </a:r>
          </a:p>
          <a:p>
            <a:r>
              <a:rPr lang="fr-FR" sz="900" i="1" dirty="0">
                <a:solidFill>
                  <a:schemeClr val="tx1"/>
                </a:solidFill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28510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727E-2500-4727-9321-B486F632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GENDER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BD6C7-09ED-4DEA-8DC1-9225D0287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DA04D-BF3C-4A63-BFCB-3A4B410CF9C9}"/>
              </a:ext>
            </a:extLst>
          </p:cNvPr>
          <p:cNvSpPr>
            <a:spLocks noChangeAspect="1"/>
          </p:cNvSpPr>
          <p:nvPr/>
        </p:nvSpPr>
        <p:spPr>
          <a:xfrm>
            <a:off x="7958637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B902E-C05F-491C-9F1C-FD245AF8B628}"/>
              </a:ext>
            </a:extLst>
          </p:cNvPr>
          <p:cNvSpPr>
            <a:spLocks noChangeAspect="1"/>
          </p:cNvSpPr>
          <p:nvPr/>
        </p:nvSpPr>
        <p:spPr>
          <a:xfrm>
            <a:off x="8195474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CF200A-DD1D-4BF7-9C4D-A22623AD883F}"/>
              </a:ext>
            </a:extLst>
          </p:cNvPr>
          <p:cNvSpPr>
            <a:spLocks noChangeAspect="1"/>
          </p:cNvSpPr>
          <p:nvPr/>
        </p:nvSpPr>
        <p:spPr>
          <a:xfrm>
            <a:off x="8432311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2F28CE-A3B0-4467-AA85-5B2C2899D7D1}"/>
              </a:ext>
            </a:extLst>
          </p:cNvPr>
          <p:cNvSpPr>
            <a:spLocks noChangeAspect="1"/>
          </p:cNvSpPr>
          <p:nvPr/>
        </p:nvSpPr>
        <p:spPr>
          <a:xfrm>
            <a:off x="8669148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C0951F-060E-4912-AB52-BD63F733A802}"/>
              </a:ext>
            </a:extLst>
          </p:cNvPr>
          <p:cNvSpPr>
            <a:spLocks noChangeAspect="1"/>
          </p:cNvSpPr>
          <p:nvPr/>
        </p:nvSpPr>
        <p:spPr>
          <a:xfrm>
            <a:off x="8905984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4b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3E7D47-15C8-4935-8EBF-4C9B133E1BCD}"/>
              </a:ext>
            </a:extLst>
          </p:cNvPr>
          <p:cNvSpPr/>
          <p:nvPr/>
        </p:nvSpPr>
        <p:spPr>
          <a:xfrm>
            <a:off x="670389" y="1065040"/>
            <a:ext cx="2555708" cy="2187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Steps</a:t>
            </a:r>
            <a:r>
              <a:rPr lang="fr-FR" sz="1600" b="1" dirty="0">
                <a:solidFill>
                  <a:schemeClr val="tx1"/>
                </a:solidFill>
              </a:rPr>
              <a:t> for </a:t>
            </a:r>
            <a:r>
              <a:rPr lang="fr-FR" sz="1600" b="1" dirty="0" err="1">
                <a:solidFill>
                  <a:schemeClr val="tx1"/>
                </a:solidFill>
              </a:rPr>
              <a:t>feature</a:t>
            </a:r>
            <a:r>
              <a:rPr lang="fr-FR" sz="1600" b="1" dirty="0">
                <a:solidFill>
                  <a:schemeClr val="tx1"/>
                </a:solidFill>
              </a:rPr>
              <a:t> extraction and </a:t>
            </a:r>
            <a:r>
              <a:rPr lang="fr-FR" sz="1600" b="1" dirty="0" err="1">
                <a:solidFill>
                  <a:schemeClr val="tx1"/>
                </a:solidFill>
              </a:rPr>
              <a:t>models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used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C64848-BCE5-4241-AC62-9498B0D1F1D3}"/>
              </a:ext>
            </a:extLst>
          </p:cNvPr>
          <p:cNvSpPr/>
          <p:nvPr/>
        </p:nvSpPr>
        <p:spPr>
          <a:xfrm>
            <a:off x="3652735" y="1065040"/>
            <a:ext cx="4820878" cy="2248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F1-score (test set)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33257D8-C958-4FD4-99BC-9BADC2D786FC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4562950" y="2265699"/>
            <a:ext cx="773600" cy="1417439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AE3FF73-8E3C-45C0-A639-4C55E66418FD}"/>
              </a:ext>
            </a:extLst>
          </p:cNvPr>
          <p:cNvSpPr/>
          <p:nvPr/>
        </p:nvSpPr>
        <p:spPr>
          <a:xfrm>
            <a:off x="670388" y="1500374"/>
            <a:ext cx="2507151" cy="31454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r>
              <a:rPr lang="fr-FR" sz="1600" b="1" dirty="0" err="1">
                <a:solidFill>
                  <a:schemeClr val="tx1"/>
                </a:solidFill>
              </a:rPr>
              <a:t>Detect</a:t>
            </a:r>
            <a:r>
              <a:rPr lang="fr-FR" sz="1600" b="1" dirty="0">
                <a:solidFill>
                  <a:schemeClr val="tx1"/>
                </a:solidFill>
              </a:rPr>
              <a:t> keys points </a:t>
            </a:r>
            <a:r>
              <a:rPr lang="fr-FR" sz="1600" b="1" dirty="0" err="1">
                <a:solidFill>
                  <a:schemeClr val="tx1"/>
                </a:solidFill>
              </a:rPr>
              <a:t>from</a:t>
            </a:r>
            <a:r>
              <a:rPr lang="fr-FR" sz="1600" b="1" dirty="0">
                <a:solidFill>
                  <a:schemeClr val="tx1"/>
                </a:solidFill>
              </a:rPr>
              <a:t> labels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Corners of </a:t>
            </a:r>
            <a:r>
              <a:rPr lang="fr-FR" dirty="0" err="1">
                <a:solidFill>
                  <a:schemeClr val="tx1"/>
                </a:solidFill>
              </a:rPr>
              <a:t>nose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mouth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eyes</a:t>
            </a:r>
            <a:r>
              <a:rPr lang="fr-FR" dirty="0">
                <a:solidFill>
                  <a:schemeClr val="tx1"/>
                </a:solidFill>
              </a:rPr>
              <a:t>, skin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sz="1600" b="1" dirty="0" err="1">
                <a:solidFill>
                  <a:schemeClr val="tx1"/>
                </a:solidFill>
              </a:rPr>
              <a:t>Features</a:t>
            </a:r>
            <a:endParaRPr lang="fr-FR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Volumes of </a:t>
            </a:r>
            <a:r>
              <a:rPr lang="fr-FR" dirty="0" err="1">
                <a:solidFill>
                  <a:schemeClr val="tx1"/>
                </a:solidFill>
              </a:rPr>
              <a:t>each</a:t>
            </a:r>
            <a:r>
              <a:rPr lang="fr-FR" dirty="0">
                <a:solidFill>
                  <a:schemeClr val="tx1"/>
                </a:solidFill>
              </a:rPr>
              <a:t>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Distances </a:t>
            </a:r>
            <a:r>
              <a:rPr lang="fr-FR" dirty="0" err="1">
                <a:solidFill>
                  <a:schemeClr val="tx1"/>
                </a:solidFill>
              </a:rPr>
              <a:t>between</a:t>
            </a:r>
            <a:r>
              <a:rPr lang="fr-FR" dirty="0">
                <a:solidFill>
                  <a:schemeClr val="tx1"/>
                </a:solidFill>
              </a:rPr>
              <a:t> 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Models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used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Random</a:t>
            </a:r>
            <a:r>
              <a:rPr lang="fr-FR" dirty="0">
                <a:solidFill>
                  <a:schemeClr val="tx1"/>
                </a:solidFill>
              </a:rPr>
              <a:t>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SVM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3DCE29-BBA3-4164-8623-346895D4C2E0}"/>
              </a:ext>
            </a:extLst>
          </p:cNvPr>
          <p:cNvGrpSpPr/>
          <p:nvPr/>
        </p:nvGrpSpPr>
        <p:grpSpPr>
          <a:xfrm>
            <a:off x="3226097" y="1394045"/>
            <a:ext cx="141942" cy="3145439"/>
            <a:chOff x="4501029" y="1394045"/>
            <a:chExt cx="141942" cy="314543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D5E2A4-DC3D-4D47-B160-BEA070F45632}"/>
                </a:ext>
              </a:extLst>
            </p:cNvPr>
            <p:cNvCxnSpPr/>
            <p:nvPr/>
          </p:nvCxnSpPr>
          <p:spPr>
            <a:xfrm>
              <a:off x="4572000" y="1394045"/>
              <a:ext cx="0" cy="3145439"/>
            </a:xfrm>
            <a:prstGeom prst="line">
              <a:avLst/>
            </a:prstGeom>
            <a:ln>
              <a:solidFill>
                <a:schemeClr val="tx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FD2854-5F52-403E-B17A-55FA1840BA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1029" y="2943227"/>
              <a:ext cx="141942" cy="141942"/>
              <a:chOff x="2732558" y="2435378"/>
              <a:chExt cx="188925" cy="18892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85BC923-0234-4429-80E6-A033D5FEE13E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7526D6-3EC8-4F22-BCF9-1BF597AEBE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513FD6C-175C-4477-AC29-3FE736D23AE6}"/>
              </a:ext>
            </a:extLst>
          </p:cNvPr>
          <p:cNvSpPr/>
          <p:nvPr/>
        </p:nvSpPr>
        <p:spPr>
          <a:xfrm>
            <a:off x="7275800" y="1923653"/>
            <a:ext cx="1630184" cy="21810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tx1"/>
                </a:solidFill>
              </a:rPr>
              <a:t>Gender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Detection</a:t>
            </a:r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F</a:t>
            </a:r>
          </a:p>
          <a:p>
            <a:r>
              <a:rPr lang="fr-FR" dirty="0">
                <a:solidFill>
                  <a:schemeClr val="tx1"/>
                </a:solidFill>
              </a:rPr>
              <a:t>RF:      83%</a:t>
            </a:r>
          </a:p>
          <a:p>
            <a:r>
              <a:rPr lang="fr-FR" dirty="0">
                <a:solidFill>
                  <a:schemeClr val="tx1"/>
                </a:solidFill>
              </a:rPr>
              <a:t>SVM:  77%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M</a:t>
            </a:r>
          </a:p>
          <a:p>
            <a:r>
              <a:rPr lang="fr-FR" dirty="0">
                <a:solidFill>
                  <a:schemeClr val="tx1"/>
                </a:solidFill>
              </a:rPr>
              <a:t>RF:      80%</a:t>
            </a:r>
          </a:p>
          <a:p>
            <a:r>
              <a:rPr lang="fr-FR" dirty="0">
                <a:solidFill>
                  <a:schemeClr val="tx1"/>
                </a:solidFill>
              </a:rPr>
              <a:t>SVM:  76%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603B619-8525-40DB-B208-78A29CE4C3FE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4562950" y="2265699"/>
            <a:ext cx="773600" cy="0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B7771E7-A38F-470E-B636-69A0831C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550" y="3146796"/>
            <a:ext cx="820288" cy="1072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9FCBF-59B5-4E39-8F43-EA5EA5F9B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424" y="1729359"/>
            <a:ext cx="832526" cy="10726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EFBB80D-03FC-441B-A452-3D6F94D2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0" y="1729359"/>
            <a:ext cx="832526" cy="1072679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27D66B-27A5-4334-8436-11C671C00C75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169076" y="2265699"/>
            <a:ext cx="433355" cy="0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85D62F4-5EAB-4B6D-90DC-FB5A9F0CEF62}"/>
              </a:ext>
            </a:extLst>
          </p:cNvPr>
          <p:cNvSpPr/>
          <p:nvPr/>
        </p:nvSpPr>
        <p:spPr>
          <a:xfrm>
            <a:off x="6634719" y="1723655"/>
            <a:ext cx="401049" cy="249582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Random Forest / SVM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EC65EB-0A14-4918-B27F-368999943732}"/>
              </a:ext>
            </a:extLst>
          </p:cNvPr>
          <p:cNvCxnSpPr>
            <a:cxnSpLocks/>
          </p:cNvCxnSpPr>
          <p:nvPr/>
        </p:nvCxnSpPr>
        <p:spPr>
          <a:xfrm>
            <a:off x="6169076" y="3683138"/>
            <a:ext cx="433355" cy="0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444D3F-5814-44AB-8C9F-2573AB5516CF}"/>
              </a:ext>
            </a:extLst>
          </p:cNvPr>
          <p:cNvCxnSpPr>
            <a:cxnSpLocks/>
          </p:cNvCxnSpPr>
          <p:nvPr/>
        </p:nvCxnSpPr>
        <p:spPr>
          <a:xfrm>
            <a:off x="5137150" y="2316458"/>
            <a:ext cx="7830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C2B104-C9B4-48AB-882A-F77C8A971F0A}"/>
              </a:ext>
            </a:extLst>
          </p:cNvPr>
          <p:cNvCxnSpPr>
            <a:cxnSpLocks/>
          </p:cNvCxnSpPr>
          <p:nvPr/>
        </p:nvCxnSpPr>
        <p:spPr>
          <a:xfrm>
            <a:off x="5201583" y="2316457"/>
            <a:ext cx="0" cy="284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D49C3E-8873-4E1B-BD61-EE4D20DB5D2C}"/>
              </a:ext>
            </a:extLst>
          </p:cNvPr>
          <p:cNvCxnSpPr>
            <a:cxnSpLocks/>
          </p:cNvCxnSpPr>
          <p:nvPr/>
        </p:nvCxnSpPr>
        <p:spPr>
          <a:xfrm>
            <a:off x="5137150" y="2601324"/>
            <a:ext cx="4939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64108CD-C021-4E78-9B8A-96907F4FB865}"/>
              </a:ext>
            </a:extLst>
          </p:cNvPr>
          <p:cNvCxnSpPr>
            <a:cxnSpLocks/>
          </p:cNvCxnSpPr>
          <p:nvPr/>
        </p:nvCxnSpPr>
        <p:spPr>
          <a:xfrm flipV="1">
            <a:off x="5599588" y="2563224"/>
            <a:ext cx="73819" cy="66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481F6CB-C8C0-4C48-82D6-B62DF49C5539}"/>
              </a:ext>
            </a:extLst>
          </p:cNvPr>
          <p:cNvCxnSpPr>
            <a:cxnSpLocks/>
          </p:cNvCxnSpPr>
          <p:nvPr/>
        </p:nvCxnSpPr>
        <p:spPr>
          <a:xfrm>
            <a:off x="5591501" y="2558803"/>
            <a:ext cx="79113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57F30D0-0233-4DFD-AE0A-9A9243357A7E}"/>
              </a:ext>
            </a:extLst>
          </p:cNvPr>
          <p:cNvCxnSpPr>
            <a:cxnSpLocks/>
          </p:cNvCxnSpPr>
          <p:nvPr/>
        </p:nvCxnSpPr>
        <p:spPr>
          <a:xfrm>
            <a:off x="5880613" y="2278358"/>
            <a:ext cx="79113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FAC8AB7-9FD7-403B-B538-166D213434AD}"/>
              </a:ext>
            </a:extLst>
          </p:cNvPr>
          <p:cNvCxnSpPr>
            <a:cxnSpLocks/>
          </p:cNvCxnSpPr>
          <p:nvPr/>
        </p:nvCxnSpPr>
        <p:spPr>
          <a:xfrm flipV="1">
            <a:off x="5885907" y="2283121"/>
            <a:ext cx="73819" cy="66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FBDF02-B990-4708-8B30-6962CEC0074A}"/>
              </a:ext>
            </a:extLst>
          </p:cNvPr>
          <p:cNvSpPr txBox="1"/>
          <p:nvPr/>
        </p:nvSpPr>
        <p:spPr>
          <a:xfrm>
            <a:off x="5028593" y="2341580"/>
            <a:ext cx="12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D674B8-FC00-4A61-B632-40939FC0069D}"/>
              </a:ext>
            </a:extLst>
          </p:cNvPr>
          <p:cNvSpPr/>
          <p:nvPr/>
        </p:nvSpPr>
        <p:spPr>
          <a:xfrm>
            <a:off x="5119596" y="2784711"/>
            <a:ext cx="1266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distances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4159BAF-6C19-4BDA-A259-F417491A53D2}"/>
              </a:ext>
            </a:extLst>
          </p:cNvPr>
          <p:cNvSpPr/>
          <p:nvPr/>
        </p:nvSpPr>
        <p:spPr>
          <a:xfrm>
            <a:off x="5113615" y="4222757"/>
            <a:ext cx="1266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volumes</a:t>
            </a:r>
          </a:p>
        </p:txBody>
      </p:sp>
    </p:spTree>
    <p:extLst>
      <p:ext uri="{BB962C8B-B14F-4D97-AF65-F5344CB8AC3E}">
        <p14:creationId xmlns:p14="http://schemas.microsoft.com/office/powerpoint/2010/main" val="204498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727E-2500-4727-9321-B486F632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HEAD POSE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BD6C7-09ED-4DEA-8DC1-9225D0287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DA04D-BF3C-4A63-BFCB-3A4B410CF9C9}"/>
              </a:ext>
            </a:extLst>
          </p:cNvPr>
          <p:cNvSpPr>
            <a:spLocks noChangeAspect="1"/>
          </p:cNvSpPr>
          <p:nvPr/>
        </p:nvSpPr>
        <p:spPr>
          <a:xfrm>
            <a:off x="7958637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B902E-C05F-491C-9F1C-FD245AF8B628}"/>
              </a:ext>
            </a:extLst>
          </p:cNvPr>
          <p:cNvSpPr>
            <a:spLocks noChangeAspect="1"/>
          </p:cNvSpPr>
          <p:nvPr/>
        </p:nvSpPr>
        <p:spPr>
          <a:xfrm>
            <a:off x="8195474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CF200A-DD1D-4BF7-9C4D-A22623AD883F}"/>
              </a:ext>
            </a:extLst>
          </p:cNvPr>
          <p:cNvSpPr>
            <a:spLocks noChangeAspect="1"/>
          </p:cNvSpPr>
          <p:nvPr/>
        </p:nvSpPr>
        <p:spPr>
          <a:xfrm>
            <a:off x="8432311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2F28CE-A3B0-4467-AA85-5B2C2899D7D1}"/>
              </a:ext>
            </a:extLst>
          </p:cNvPr>
          <p:cNvSpPr>
            <a:spLocks noChangeAspect="1"/>
          </p:cNvSpPr>
          <p:nvPr/>
        </p:nvSpPr>
        <p:spPr>
          <a:xfrm>
            <a:off x="8669148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C0951F-060E-4912-AB52-BD63F733A802}"/>
              </a:ext>
            </a:extLst>
          </p:cNvPr>
          <p:cNvSpPr>
            <a:spLocks noChangeAspect="1"/>
          </p:cNvSpPr>
          <p:nvPr/>
        </p:nvSpPr>
        <p:spPr>
          <a:xfrm>
            <a:off x="8905984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4b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AE3FF73-8E3C-45C0-A639-4C55E66418FD}"/>
              </a:ext>
            </a:extLst>
          </p:cNvPr>
          <p:cNvSpPr/>
          <p:nvPr/>
        </p:nvSpPr>
        <p:spPr>
          <a:xfrm>
            <a:off x="670388" y="1500374"/>
            <a:ext cx="2403445" cy="31454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r>
              <a:rPr lang="fr-FR" b="1" dirty="0" err="1">
                <a:solidFill>
                  <a:schemeClr val="tx1"/>
                </a:solidFill>
              </a:rPr>
              <a:t>Detect</a:t>
            </a:r>
            <a:r>
              <a:rPr lang="fr-FR" b="1" dirty="0">
                <a:solidFill>
                  <a:schemeClr val="tx1"/>
                </a:solidFill>
              </a:rPr>
              <a:t> 6 points </a:t>
            </a:r>
            <a:r>
              <a:rPr lang="fr-FR" b="1" dirty="0" err="1">
                <a:solidFill>
                  <a:schemeClr val="tx1"/>
                </a:solidFill>
              </a:rPr>
              <a:t>from</a:t>
            </a:r>
            <a:r>
              <a:rPr lang="fr-FR" b="1" dirty="0">
                <a:solidFill>
                  <a:schemeClr val="tx1"/>
                </a:solidFill>
              </a:rPr>
              <a:t> labels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Corners of </a:t>
            </a:r>
            <a:r>
              <a:rPr lang="fr-FR" dirty="0" err="1">
                <a:solidFill>
                  <a:schemeClr val="tx1"/>
                </a:solidFill>
              </a:rPr>
              <a:t>nose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mouth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eyes</a:t>
            </a:r>
            <a:r>
              <a:rPr lang="fr-FR" dirty="0">
                <a:solidFill>
                  <a:schemeClr val="tx1"/>
                </a:solidFill>
              </a:rPr>
              <a:t>, skin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Extract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head</a:t>
            </a:r>
            <a:r>
              <a:rPr lang="fr-FR" b="1" dirty="0">
                <a:solidFill>
                  <a:schemeClr val="tx1"/>
                </a:solidFill>
              </a:rPr>
              <a:t> position </a:t>
            </a:r>
            <a:r>
              <a:rPr lang="fr-FR" b="1" dirty="0" err="1">
                <a:solidFill>
                  <a:schemeClr val="tx1"/>
                </a:solidFill>
              </a:rPr>
              <a:t>with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PnP</a:t>
            </a:r>
            <a:r>
              <a:rPr lang="fr-FR" b="1" dirty="0">
                <a:solidFill>
                  <a:schemeClr val="tx1"/>
                </a:solidFill>
              </a:rPr>
              <a:t> (</a:t>
            </a:r>
            <a:r>
              <a:rPr lang="en-GB" b="1" dirty="0">
                <a:solidFill>
                  <a:schemeClr val="tx1"/>
                </a:solidFill>
              </a:rPr>
              <a:t>Perspective-n-Point)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3D locations - </a:t>
            </a:r>
            <a:r>
              <a:rPr lang="fr-FR" dirty="0" err="1">
                <a:solidFill>
                  <a:schemeClr val="tx1"/>
                </a:solidFill>
              </a:rPr>
              <a:t>reference</a:t>
            </a:r>
            <a:r>
              <a:rPr lang="fr-FR" dirty="0">
                <a:solidFill>
                  <a:schemeClr val="tx1"/>
                </a:solidFill>
              </a:rPr>
              <a:t> frame</a:t>
            </a:r>
            <a:r>
              <a:rPr lang="fr-FR" baseline="30000" dirty="0">
                <a:solidFill>
                  <a:schemeClr val="tx1"/>
                </a:solidFill>
              </a:rPr>
              <a:t>1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Camera data approx.:</a:t>
            </a:r>
          </a:p>
          <a:p>
            <a:pPr marL="540000" lvl="2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focal </a:t>
            </a:r>
            <a:r>
              <a:rPr lang="fr-FR" dirty="0" err="1">
                <a:solidFill>
                  <a:schemeClr val="tx1"/>
                </a:solidFill>
              </a:rPr>
              <a:t>lengths</a:t>
            </a:r>
            <a:r>
              <a:rPr lang="fr-FR" dirty="0">
                <a:solidFill>
                  <a:schemeClr val="tx1"/>
                </a:solidFill>
              </a:rPr>
              <a:t> = frame size</a:t>
            </a:r>
          </a:p>
          <a:p>
            <a:pPr marL="540000" lvl="2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optical</a:t>
            </a:r>
            <a:r>
              <a:rPr lang="fr-FR" dirty="0">
                <a:solidFill>
                  <a:schemeClr val="tx1"/>
                </a:solidFill>
              </a:rPr>
              <a:t> center = frame center</a:t>
            </a:r>
          </a:p>
          <a:p>
            <a:endParaRPr lang="fr-FR" sz="1600" b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3DCE29-BBA3-4164-8623-346895D4C2E0}"/>
              </a:ext>
            </a:extLst>
          </p:cNvPr>
          <p:cNvGrpSpPr/>
          <p:nvPr/>
        </p:nvGrpSpPr>
        <p:grpSpPr>
          <a:xfrm>
            <a:off x="3226097" y="1394045"/>
            <a:ext cx="141942" cy="3145439"/>
            <a:chOff x="4501029" y="1394045"/>
            <a:chExt cx="141942" cy="314543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D5E2A4-DC3D-4D47-B160-BEA070F45632}"/>
                </a:ext>
              </a:extLst>
            </p:cNvPr>
            <p:cNvCxnSpPr/>
            <p:nvPr/>
          </p:nvCxnSpPr>
          <p:spPr>
            <a:xfrm>
              <a:off x="4572000" y="1394045"/>
              <a:ext cx="0" cy="3145439"/>
            </a:xfrm>
            <a:prstGeom prst="line">
              <a:avLst/>
            </a:prstGeom>
            <a:ln>
              <a:solidFill>
                <a:schemeClr val="tx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FD2854-5F52-403E-B17A-55FA1840BA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1029" y="2943227"/>
              <a:ext cx="141942" cy="141942"/>
              <a:chOff x="2732558" y="2435378"/>
              <a:chExt cx="188925" cy="18892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85BC923-0234-4429-80E6-A033D5FEE13E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7526D6-3EC8-4F22-BCF9-1BF597AEBE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513FD6C-175C-4477-AC29-3FE736D23AE6}"/>
              </a:ext>
            </a:extLst>
          </p:cNvPr>
          <p:cNvSpPr/>
          <p:nvPr/>
        </p:nvSpPr>
        <p:spPr>
          <a:xfrm>
            <a:off x="4093117" y="4265620"/>
            <a:ext cx="4256005" cy="3277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spcAft>
                <a:spcPts val="600"/>
              </a:spcAft>
            </a:pPr>
            <a:r>
              <a:rPr lang="fr-FR" b="1" dirty="0" err="1">
                <a:solidFill>
                  <a:schemeClr val="tx2"/>
                </a:solidFill>
              </a:rPr>
              <a:t>Accuracy</a:t>
            </a:r>
            <a:r>
              <a:rPr lang="fr-FR" b="1" dirty="0">
                <a:solidFill>
                  <a:schemeClr val="tx2"/>
                </a:solidFill>
              </a:rPr>
              <a:t> on </a:t>
            </a:r>
            <a:r>
              <a:rPr lang="fr-FR" b="1" dirty="0" err="1">
                <a:solidFill>
                  <a:schemeClr val="tx2"/>
                </a:solidFill>
              </a:rPr>
              <a:t>dataset</a:t>
            </a:r>
            <a:r>
              <a:rPr lang="fr-FR" b="1" dirty="0">
                <a:solidFill>
                  <a:schemeClr val="tx2"/>
                </a:solidFill>
              </a:rPr>
              <a:t> : 96% | 82 images / 85 files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603B619-8525-40DB-B208-78A29CE4C3FE}"/>
              </a:ext>
            </a:extLst>
          </p:cNvPr>
          <p:cNvCxnSpPr>
            <a:cxnSpLocks/>
            <a:stCxn id="19" idx="3"/>
            <a:endCxn id="42" idx="1"/>
          </p:cNvCxnSpPr>
          <p:nvPr/>
        </p:nvCxnSpPr>
        <p:spPr>
          <a:xfrm>
            <a:off x="5001576" y="1815543"/>
            <a:ext cx="792174" cy="0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27D66B-27A5-4334-8436-11C671C00C75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 flipV="1">
            <a:off x="6687061" y="1815542"/>
            <a:ext cx="755020" cy="1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EC65EB-0A14-4918-B27F-368999943732}"/>
              </a:ext>
            </a:extLst>
          </p:cNvPr>
          <p:cNvCxnSpPr>
            <a:cxnSpLocks/>
            <a:stCxn id="68" idx="3"/>
            <a:endCxn id="20" idx="1"/>
          </p:cNvCxnSpPr>
          <p:nvPr/>
        </p:nvCxnSpPr>
        <p:spPr>
          <a:xfrm>
            <a:off x="6699062" y="3304043"/>
            <a:ext cx="745466" cy="0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AD674B8-FC00-4A61-B632-40939FC0069D}"/>
              </a:ext>
            </a:extLst>
          </p:cNvPr>
          <p:cNvSpPr/>
          <p:nvPr/>
        </p:nvSpPr>
        <p:spPr>
          <a:xfrm>
            <a:off x="4745884" y="2430828"/>
            <a:ext cx="1266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detect points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8C130B-0D33-4BE6-8D8D-16E3D204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081" y="1279204"/>
            <a:ext cx="907042" cy="1072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793FDF-145F-4503-B278-1B9608A4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65" y="1285017"/>
            <a:ext cx="893311" cy="1061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3DA04-55F8-4AE7-8E45-399A505BD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528" y="2773864"/>
            <a:ext cx="905562" cy="1060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4B3238-D816-4769-8B25-70311456A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118" y="2765160"/>
            <a:ext cx="934594" cy="10777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E43EF3F-1FE8-4669-8E5D-42234A2E2B0E}"/>
              </a:ext>
            </a:extLst>
          </p:cNvPr>
          <p:cNvGrpSpPr/>
          <p:nvPr/>
        </p:nvGrpSpPr>
        <p:grpSpPr>
          <a:xfrm>
            <a:off x="5793750" y="1285017"/>
            <a:ext cx="893311" cy="1061051"/>
            <a:chOff x="5336550" y="1652652"/>
            <a:chExt cx="893311" cy="106105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44EA0B5-96DA-4277-B5C9-9377A4127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550" y="1652652"/>
              <a:ext cx="893311" cy="1061051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84DDD1-482B-4F8F-9F4A-AB6EA397A367}"/>
                </a:ext>
              </a:extLst>
            </p:cNvPr>
            <p:cNvGrpSpPr/>
            <p:nvPr/>
          </p:nvGrpSpPr>
          <p:grpSpPr>
            <a:xfrm>
              <a:off x="5382587" y="2153294"/>
              <a:ext cx="79113" cy="76200"/>
              <a:chOff x="5880613" y="2278358"/>
              <a:chExt cx="79113" cy="76200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57F30D0-0233-4DFD-AE0A-9A9243357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FAC8AB7-9FD7-403B-B538-166D21343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6FB3FD7-02D7-418A-92D1-68A04EBE342A}"/>
                </a:ext>
              </a:extLst>
            </p:cNvPr>
            <p:cNvGrpSpPr/>
            <p:nvPr/>
          </p:nvGrpSpPr>
          <p:grpSpPr>
            <a:xfrm>
              <a:off x="5660437" y="2138480"/>
              <a:ext cx="79113" cy="76200"/>
              <a:chOff x="5880613" y="2278358"/>
              <a:chExt cx="79113" cy="7620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D3A1775-CEBE-45F7-8730-EA070D4D97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B0489F-F3A4-47ED-9D9A-03B273146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A3B8167-CAA7-4FFA-BCD0-0D837D5A49A2}"/>
                </a:ext>
              </a:extLst>
            </p:cNvPr>
            <p:cNvGrpSpPr/>
            <p:nvPr/>
          </p:nvGrpSpPr>
          <p:grpSpPr>
            <a:xfrm>
              <a:off x="5453681" y="2317600"/>
              <a:ext cx="79113" cy="76200"/>
              <a:chOff x="5880613" y="2278358"/>
              <a:chExt cx="79113" cy="7620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089B74-0C67-4735-9138-178667742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A2858E1-4A95-48BE-B650-8ED3A95E7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EDE9FF6-F9A9-4364-A863-5B1BFB23D5CB}"/>
                </a:ext>
              </a:extLst>
            </p:cNvPr>
            <p:cNvGrpSpPr/>
            <p:nvPr/>
          </p:nvGrpSpPr>
          <p:grpSpPr>
            <a:xfrm>
              <a:off x="5581324" y="2449006"/>
              <a:ext cx="79113" cy="76200"/>
              <a:chOff x="5880613" y="2278358"/>
              <a:chExt cx="79113" cy="7620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66CE4AF-F5ED-45EA-9A3B-63ABD12B3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6C815F4-F844-477C-B716-58F4B5203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E0BA232-3DF8-4044-8D39-F95A699335AB}"/>
                </a:ext>
              </a:extLst>
            </p:cNvPr>
            <p:cNvGrpSpPr/>
            <p:nvPr/>
          </p:nvGrpSpPr>
          <p:grpSpPr>
            <a:xfrm>
              <a:off x="5453680" y="2448403"/>
              <a:ext cx="79113" cy="76200"/>
              <a:chOff x="5880613" y="2278358"/>
              <a:chExt cx="79113" cy="76200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1577253-02CB-4813-9127-DF5B02A75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01D587-6C07-4FB6-9986-A041BB659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480B067-1747-4398-987E-EFAD9C05E438}"/>
                </a:ext>
              </a:extLst>
            </p:cNvPr>
            <p:cNvGrpSpPr/>
            <p:nvPr/>
          </p:nvGrpSpPr>
          <p:grpSpPr>
            <a:xfrm>
              <a:off x="5515285" y="2607945"/>
              <a:ext cx="79113" cy="76200"/>
              <a:chOff x="5880613" y="2278358"/>
              <a:chExt cx="79113" cy="76200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6EAAEEA-1A44-41B3-85E7-B09B1F78E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001BAED-82AB-47C4-901E-1755EEACF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339F6B-C18F-4F67-AAD1-E65C435CFBE9}"/>
              </a:ext>
            </a:extLst>
          </p:cNvPr>
          <p:cNvGrpSpPr/>
          <p:nvPr/>
        </p:nvGrpSpPr>
        <p:grpSpPr>
          <a:xfrm>
            <a:off x="5764468" y="2765160"/>
            <a:ext cx="934594" cy="1077766"/>
            <a:chOff x="5292606" y="3150651"/>
            <a:chExt cx="934594" cy="1077766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657AB01-0A08-49AF-9FA0-8DEACF1E3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2606" y="3150651"/>
              <a:ext cx="934594" cy="1077766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CA3420E-DDDB-4FB6-96BC-9B9DFC5B915B}"/>
                </a:ext>
              </a:extLst>
            </p:cNvPr>
            <p:cNvGrpSpPr/>
            <p:nvPr/>
          </p:nvGrpSpPr>
          <p:grpSpPr>
            <a:xfrm>
              <a:off x="5705824" y="3700565"/>
              <a:ext cx="79113" cy="76200"/>
              <a:chOff x="5880613" y="2278358"/>
              <a:chExt cx="79113" cy="76200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F3AED04-0C13-4AC9-9422-4735059528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8AC8153-EDA4-4D1D-9EAB-06F9030D7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863F4A9-D61B-4A5F-8EF4-D81849B14721}"/>
                </a:ext>
              </a:extLst>
            </p:cNvPr>
            <p:cNvGrpSpPr/>
            <p:nvPr/>
          </p:nvGrpSpPr>
          <p:grpSpPr>
            <a:xfrm>
              <a:off x="6063174" y="3683138"/>
              <a:ext cx="79113" cy="76200"/>
              <a:chOff x="5880613" y="2278358"/>
              <a:chExt cx="79113" cy="762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2586EE2-318F-4DDE-937B-F4BAE46E8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DEFAB25-055C-458C-9661-6F8A313DB5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0DD5F7D-5C16-4652-8617-66CC52014F96}"/>
                </a:ext>
              </a:extLst>
            </p:cNvPr>
            <p:cNvGrpSpPr/>
            <p:nvPr/>
          </p:nvGrpSpPr>
          <p:grpSpPr>
            <a:xfrm>
              <a:off x="5964442" y="3836650"/>
              <a:ext cx="79113" cy="76200"/>
              <a:chOff x="5880613" y="2278358"/>
              <a:chExt cx="79113" cy="762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746B4D7-1528-4CBC-A88E-79EC1231E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0D36045-1349-4BA0-A4CD-51C725B893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6F56A72-A8F1-4390-8E63-E77A3D5BADCF}"/>
                </a:ext>
              </a:extLst>
            </p:cNvPr>
            <p:cNvGrpSpPr/>
            <p:nvPr/>
          </p:nvGrpSpPr>
          <p:grpSpPr>
            <a:xfrm>
              <a:off x="5799351" y="3975654"/>
              <a:ext cx="79113" cy="76200"/>
              <a:chOff x="5880613" y="2278358"/>
              <a:chExt cx="79113" cy="76200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14D537D-E1B4-4DEF-884D-7D5F06570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368B0ED-F5B2-4DF0-88AE-83BD654C56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64089D2-F1B0-4BD8-AB33-6D4CCC691711}"/>
                </a:ext>
              </a:extLst>
            </p:cNvPr>
            <p:cNvGrpSpPr/>
            <p:nvPr/>
          </p:nvGrpSpPr>
          <p:grpSpPr>
            <a:xfrm>
              <a:off x="6011653" y="3967555"/>
              <a:ext cx="79113" cy="76200"/>
              <a:chOff x="5880613" y="2278358"/>
              <a:chExt cx="79113" cy="7620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4DC046F-3FC8-4624-894F-F6D9286BC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009EEBE-E2DF-441F-8BB2-C958C18067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FEFE86A-20D9-4EFC-916C-55C579959D2E}"/>
                </a:ext>
              </a:extLst>
            </p:cNvPr>
            <p:cNvGrpSpPr/>
            <p:nvPr/>
          </p:nvGrpSpPr>
          <p:grpSpPr>
            <a:xfrm>
              <a:off x="5932540" y="4103224"/>
              <a:ext cx="79113" cy="76200"/>
              <a:chOff x="5880613" y="2278358"/>
              <a:chExt cx="79113" cy="7620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8A2BF5B-4798-4D7B-823F-43F858F95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613" y="2278358"/>
                <a:ext cx="79113" cy="76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94B8B2F-78F3-4521-ABE1-4280C5A325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907" y="2283121"/>
                <a:ext cx="73819" cy="666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124FAA6-70FB-4831-9527-F29AA5B1ED9C}"/>
              </a:ext>
            </a:extLst>
          </p:cNvPr>
          <p:cNvCxnSpPr>
            <a:cxnSpLocks/>
            <a:stCxn id="21" idx="3"/>
            <a:endCxn id="68" idx="1"/>
          </p:cNvCxnSpPr>
          <p:nvPr/>
        </p:nvCxnSpPr>
        <p:spPr>
          <a:xfrm>
            <a:off x="5027712" y="3304043"/>
            <a:ext cx="736756" cy="0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AD712E6-6C44-4359-B62C-FBCE930A60A9}"/>
              </a:ext>
            </a:extLst>
          </p:cNvPr>
          <p:cNvSpPr/>
          <p:nvPr/>
        </p:nvSpPr>
        <p:spPr>
          <a:xfrm>
            <a:off x="6438716" y="2430828"/>
            <a:ext cx="1266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PnP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2525699-FDF7-41C1-97C2-CCA1F49924D3}"/>
              </a:ext>
            </a:extLst>
          </p:cNvPr>
          <p:cNvCxnSpPr/>
          <p:nvPr/>
        </p:nvCxnSpPr>
        <p:spPr>
          <a:xfrm>
            <a:off x="8128000" y="3495608"/>
            <a:ext cx="524674" cy="200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599F623-7060-4E00-B713-4ED605720B90}"/>
              </a:ext>
            </a:extLst>
          </p:cNvPr>
          <p:cNvCxnSpPr>
            <a:cxnSpLocks/>
          </p:cNvCxnSpPr>
          <p:nvPr/>
        </p:nvCxnSpPr>
        <p:spPr>
          <a:xfrm flipH="1">
            <a:off x="7138613" y="2001908"/>
            <a:ext cx="466291" cy="19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6A6E9CE-5499-4923-ABC7-54EEA564C6C1}"/>
              </a:ext>
            </a:extLst>
          </p:cNvPr>
          <p:cNvSpPr/>
          <p:nvPr/>
        </p:nvSpPr>
        <p:spPr>
          <a:xfrm>
            <a:off x="526054" y="4538439"/>
            <a:ext cx="26084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900" i="1" dirty="0">
                <a:solidFill>
                  <a:schemeClr val="tx1"/>
                </a:solidFill>
              </a:rPr>
              <a:t>Note: (1) W</a:t>
            </a:r>
            <a:r>
              <a:rPr lang="fr-FR" sz="900" dirty="0">
                <a:solidFill>
                  <a:schemeClr val="tx1"/>
                </a:solidFill>
              </a:rPr>
              <a:t>orld </a:t>
            </a:r>
            <a:r>
              <a:rPr lang="fr-FR" sz="900" dirty="0" err="1">
                <a:solidFill>
                  <a:schemeClr val="tx1"/>
                </a:solidFill>
              </a:rPr>
              <a:t>coordinates</a:t>
            </a:r>
            <a:r>
              <a:rPr lang="fr-FR" sz="900" dirty="0">
                <a:solidFill>
                  <a:schemeClr val="tx1"/>
                </a:solidFill>
              </a:rPr>
              <a:t> </a:t>
            </a:r>
            <a:r>
              <a:rPr lang="fr-FR" sz="900" dirty="0" err="1">
                <a:solidFill>
                  <a:schemeClr val="tx1"/>
                </a:solidFill>
              </a:rPr>
              <a:t>from</a:t>
            </a:r>
            <a:r>
              <a:rPr lang="fr-FR" sz="900" dirty="0">
                <a:solidFill>
                  <a:schemeClr val="tx1"/>
                </a:solidFill>
              </a:rPr>
              <a:t> </a:t>
            </a:r>
            <a:r>
              <a:rPr lang="fr-FR" sz="900" dirty="0" err="1">
                <a:solidFill>
                  <a:schemeClr val="tx1"/>
                </a:solidFill>
              </a:rPr>
              <a:t>OpenCV</a:t>
            </a:r>
            <a:r>
              <a:rPr lang="fr-FR" sz="900" dirty="0">
                <a:solidFill>
                  <a:schemeClr val="tx1"/>
                </a:solidFill>
              </a:rPr>
              <a:t> docs</a:t>
            </a:r>
            <a:endParaRPr lang="en-US" sz="900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6458960-1D47-4DCF-86CD-2AC33AE15EBB}"/>
              </a:ext>
            </a:extLst>
          </p:cNvPr>
          <p:cNvSpPr/>
          <p:nvPr/>
        </p:nvSpPr>
        <p:spPr>
          <a:xfrm>
            <a:off x="5061993" y="970575"/>
            <a:ext cx="2435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Steps: head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360558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727E-2500-4727-9321-B486F632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APPENDIX : GENDER DETECTION</a:t>
            </a:r>
            <a:br>
              <a:rPr lang="fr-FR" dirty="0"/>
            </a:br>
            <a:r>
              <a:rPr lang="fr-FR" dirty="0"/>
              <a:t>KEY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BD6C7-09ED-4DEA-8DC1-9225D0287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DA04D-BF3C-4A63-BFCB-3A4B410CF9C9}"/>
              </a:ext>
            </a:extLst>
          </p:cNvPr>
          <p:cNvSpPr>
            <a:spLocks noChangeAspect="1"/>
          </p:cNvSpPr>
          <p:nvPr/>
        </p:nvSpPr>
        <p:spPr>
          <a:xfrm>
            <a:off x="7958637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B902E-C05F-491C-9F1C-FD245AF8B628}"/>
              </a:ext>
            </a:extLst>
          </p:cNvPr>
          <p:cNvSpPr>
            <a:spLocks noChangeAspect="1"/>
          </p:cNvSpPr>
          <p:nvPr/>
        </p:nvSpPr>
        <p:spPr>
          <a:xfrm>
            <a:off x="8195474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CF200A-DD1D-4BF7-9C4D-A22623AD883F}"/>
              </a:ext>
            </a:extLst>
          </p:cNvPr>
          <p:cNvSpPr>
            <a:spLocks noChangeAspect="1"/>
          </p:cNvSpPr>
          <p:nvPr/>
        </p:nvSpPr>
        <p:spPr>
          <a:xfrm>
            <a:off x="8432311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2F28CE-A3B0-4467-AA85-5B2C2899D7D1}"/>
              </a:ext>
            </a:extLst>
          </p:cNvPr>
          <p:cNvSpPr>
            <a:spLocks noChangeAspect="1"/>
          </p:cNvSpPr>
          <p:nvPr/>
        </p:nvSpPr>
        <p:spPr>
          <a:xfrm>
            <a:off x="8669148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C0951F-060E-4912-AB52-BD63F733A802}"/>
              </a:ext>
            </a:extLst>
          </p:cNvPr>
          <p:cNvSpPr>
            <a:spLocks noChangeAspect="1"/>
          </p:cNvSpPr>
          <p:nvPr/>
        </p:nvSpPr>
        <p:spPr>
          <a:xfrm>
            <a:off x="8905984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4b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3E7D47-15C8-4935-8EBF-4C9B133E1BCD}"/>
              </a:ext>
            </a:extLst>
          </p:cNvPr>
          <p:cNvSpPr/>
          <p:nvPr/>
        </p:nvSpPr>
        <p:spPr>
          <a:xfrm>
            <a:off x="441789" y="1065040"/>
            <a:ext cx="2555708" cy="2187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Feature</a:t>
            </a:r>
            <a:r>
              <a:rPr lang="fr-FR" sz="1600" b="1" dirty="0">
                <a:solidFill>
                  <a:schemeClr val="tx1"/>
                </a:solidFill>
              </a:rPr>
              <a:t> importances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C64848-BCE5-4241-AC62-9498B0D1F1D3}"/>
              </a:ext>
            </a:extLst>
          </p:cNvPr>
          <p:cNvSpPr/>
          <p:nvPr/>
        </p:nvSpPr>
        <p:spPr>
          <a:xfrm>
            <a:off x="3652735" y="1065040"/>
            <a:ext cx="4820878" cy="2248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Densities</a:t>
            </a:r>
            <a:r>
              <a:rPr lang="fr-FR" sz="1600" b="1" dirty="0">
                <a:solidFill>
                  <a:schemeClr val="tx1"/>
                </a:solidFill>
              </a:rPr>
              <a:t> F vs. M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3DCE29-BBA3-4164-8623-346895D4C2E0}"/>
              </a:ext>
            </a:extLst>
          </p:cNvPr>
          <p:cNvGrpSpPr/>
          <p:nvPr/>
        </p:nvGrpSpPr>
        <p:grpSpPr>
          <a:xfrm>
            <a:off x="3226097" y="1394045"/>
            <a:ext cx="141942" cy="3145439"/>
            <a:chOff x="4501029" y="1394045"/>
            <a:chExt cx="141942" cy="314543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D5E2A4-DC3D-4D47-B160-BEA070F45632}"/>
                </a:ext>
              </a:extLst>
            </p:cNvPr>
            <p:cNvCxnSpPr/>
            <p:nvPr/>
          </p:nvCxnSpPr>
          <p:spPr>
            <a:xfrm>
              <a:off x="4572000" y="1394045"/>
              <a:ext cx="0" cy="3145439"/>
            </a:xfrm>
            <a:prstGeom prst="line">
              <a:avLst/>
            </a:prstGeom>
            <a:ln>
              <a:solidFill>
                <a:schemeClr val="tx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FD2854-5F52-403E-B17A-55FA1840BA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1029" y="2943227"/>
              <a:ext cx="141942" cy="141942"/>
              <a:chOff x="2732558" y="2435378"/>
              <a:chExt cx="188925" cy="18892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85BC923-0234-4429-80E6-A033D5FEE13E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7526D6-3EC8-4F22-BCF9-1BF597AEBE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28102C4-CEAC-4AD6-8036-4A1EA7D7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47" y="1957389"/>
            <a:ext cx="2667000" cy="1971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1CB705-3B47-4E8E-9514-9ADD3F9B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916" y="1405234"/>
            <a:ext cx="1612234" cy="1600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459E7A-1BDD-4529-9112-2BFC3223A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209" y="1405234"/>
            <a:ext cx="1635102" cy="1600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41704A-698B-4A95-AC2A-DA37C0D26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566" y="1405234"/>
            <a:ext cx="1623587" cy="1600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BD2AC6-9BE1-4982-B285-AE93C39DD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791" y="3062158"/>
            <a:ext cx="1595104" cy="16008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37B87C-509B-4376-A441-C1FFD7931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7645" y="3067786"/>
            <a:ext cx="1595105" cy="1589547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557CFF1-C48A-4EE7-9E94-2BDAB6309832}"/>
              </a:ext>
            </a:extLst>
          </p:cNvPr>
          <p:cNvSpPr/>
          <p:nvPr/>
        </p:nvSpPr>
        <p:spPr>
          <a:xfrm>
            <a:off x="7148800" y="3338015"/>
            <a:ext cx="1595105" cy="10490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sz="1100" b="1" i="1" dirty="0" err="1">
                <a:solidFill>
                  <a:schemeClr val="tx1"/>
                </a:solidFill>
              </a:rPr>
              <a:t>Legend</a:t>
            </a:r>
            <a:endParaRPr lang="fr-FR" sz="1100" b="1" i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fr-FR" sz="1100" i="1" dirty="0">
                <a:solidFill>
                  <a:schemeClr val="tx1"/>
                </a:solidFill>
              </a:rPr>
              <a:t>r4 : </a:t>
            </a:r>
            <a:r>
              <a:rPr lang="fr-FR" sz="1100" i="1" dirty="0" err="1">
                <a:solidFill>
                  <a:schemeClr val="tx1"/>
                </a:solidFill>
              </a:rPr>
              <a:t>dist</a:t>
            </a:r>
            <a:r>
              <a:rPr lang="fr-FR" sz="1100" i="1" dirty="0">
                <a:solidFill>
                  <a:schemeClr val="tx1"/>
                </a:solidFill>
              </a:rPr>
              <a:t>. </a:t>
            </a:r>
            <a:r>
              <a:rPr lang="fr-FR" sz="1100" i="1" dirty="0" err="1">
                <a:solidFill>
                  <a:schemeClr val="tx1"/>
                </a:solidFill>
              </a:rPr>
              <a:t>eye</a:t>
            </a:r>
            <a:r>
              <a:rPr lang="fr-FR" sz="1100" i="1" dirty="0">
                <a:solidFill>
                  <a:schemeClr val="tx1"/>
                </a:solidFill>
              </a:rPr>
              <a:t> - </a:t>
            </a:r>
            <a:r>
              <a:rPr lang="fr-FR" sz="1100" i="1" dirty="0" err="1">
                <a:solidFill>
                  <a:schemeClr val="tx1"/>
                </a:solidFill>
              </a:rPr>
              <a:t>nose</a:t>
            </a:r>
            <a:endParaRPr lang="fr-FR" sz="1100" i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fr-FR" sz="1100" i="1" dirty="0">
                <a:solidFill>
                  <a:schemeClr val="tx1"/>
                </a:solidFill>
              </a:rPr>
              <a:t>r5 : </a:t>
            </a:r>
            <a:r>
              <a:rPr lang="fr-FR" sz="1100" i="1" dirty="0" err="1">
                <a:solidFill>
                  <a:schemeClr val="tx1"/>
                </a:solidFill>
              </a:rPr>
              <a:t>dist</a:t>
            </a:r>
            <a:r>
              <a:rPr lang="fr-FR" sz="1100" i="1" dirty="0">
                <a:solidFill>
                  <a:schemeClr val="tx1"/>
                </a:solidFill>
              </a:rPr>
              <a:t>. skin - </a:t>
            </a:r>
            <a:r>
              <a:rPr lang="fr-FR" sz="1100" i="1" dirty="0" err="1">
                <a:solidFill>
                  <a:schemeClr val="tx1"/>
                </a:solidFill>
              </a:rPr>
              <a:t>eye</a:t>
            </a:r>
            <a:r>
              <a:rPr lang="fr-FR" sz="1100" i="1" dirty="0">
                <a:solidFill>
                  <a:schemeClr val="tx1"/>
                </a:solidFill>
              </a:rPr>
              <a:t> (</a:t>
            </a:r>
            <a:r>
              <a:rPr lang="fr-FR" sz="1100" i="1" dirty="0" err="1">
                <a:solidFill>
                  <a:schemeClr val="tx1"/>
                </a:solidFill>
              </a:rPr>
              <a:t>left</a:t>
            </a:r>
            <a:r>
              <a:rPr lang="fr-FR" sz="1100" i="1" dirty="0">
                <a:solidFill>
                  <a:schemeClr val="tx1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fr-FR" sz="1100" i="1" dirty="0">
                <a:solidFill>
                  <a:schemeClr val="tx1"/>
                </a:solidFill>
              </a:rPr>
              <a:t>r6 : </a:t>
            </a:r>
            <a:r>
              <a:rPr lang="fr-FR" sz="1100" i="1" dirty="0" err="1">
                <a:solidFill>
                  <a:schemeClr val="tx1"/>
                </a:solidFill>
              </a:rPr>
              <a:t>dist</a:t>
            </a:r>
            <a:r>
              <a:rPr lang="fr-FR" sz="1100" i="1" dirty="0">
                <a:solidFill>
                  <a:schemeClr val="tx1"/>
                </a:solidFill>
              </a:rPr>
              <a:t>. skin - </a:t>
            </a:r>
            <a:r>
              <a:rPr lang="fr-FR" sz="1100" i="1" dirty="0" err="1">
                <a:solidFill>
                  <a:schemeClr val="tx1"/>
                </a:solidFill>
              </a:rPr>
              <a:t>eye</a:t>
            </a:r>
            <a:r>
              <a:rPr lang="fr-FR" sz="1100" i="1" dirty="0">
                <a:solidFill>
                  <a:schemeClr val="tx1"/>
                </a:solidFill>
              </a:rPr>
              <a:t> (right)</a:t>
            </a:r>
          </a:p>
        </p:txBody>
      </p:sp>
    </p:spTree>
    <p:extLst>
      <p:ext uri="{BB962C8B-B14F-4D97-AF65-F5344CB8AC3E}">
        <p14:creationId xmlns:p14="http://schemas.microsoft.com/office/powerpoint/2010/main" val="53588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9C3C-3DE8-4FD5-BED7-241FC647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APPENDIX – </a:t>
            </a:r>
            <a:r>
              <a:rPr lang="fr-FR" dirty="0"/>
              <a:t>PROBABILITY MAPS</a:t>
            </a:r>
            <a:br>
              <a:rPr lang="fr-FR" dirty="0"/>
            </a:br>
            <a:r>
              <a:rPr lang="fr-FR" dirty="0"/>
              <a:t>ROBUSTNESS WITH OTHER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F21DA-EDF0-4C69-A413-ADB82D3CC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763C0-0CB7-4E50-A835-06FACC457FE2}"/>
              </a:ext>
            </a:extLst>
          </p:cNvPr>
          <p:cNvGrpSpPr/>
          <p:nvPr/>
        </p:nvGrpSpPr>
        <p:grpSpPr>
          <a:xfrm>
            <a:off x="617099" y="2907604"/>
            <a:ext cx="7898665" cy="906277"/>
            <a:chOff x="617099" y="2758742"/>
            <a:chExt cx="7898665" cy="9062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28D6FE-9124-449B-B4A3-AAA44FA0AE0B}"/>
                </a:ext>
              </a:extLst>
            </p:cNvPr>
            <p:cNvSpPr/>
            <p:nvPr/>
          </p:nvSpPr>
          <p:spPr>
            <a:xfrm>
              <a:off x="617099" y="3063197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BA5536-25F7-443A-AC83-37A51B160124}"/>
                </a:ext>
              </a:extLst>
            </p:cNvPr>
            <p:cNvCxnSpPr>
              <a:cxnSpLocks/>
              <a:stCxn id="50" idx="3"/>
              <a:endCxn id="91" idx="3"/>
            </p:cNvCxnSpPr>
            <p:nvPr/>
          </p:nvCxnSpPr>
          <p:spPr>
            <a:xfrm>
              <a:off x="914465" y="3211880"/>
              <a:ext cx="7601299" cy="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close up of 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737D729D-6BA4-4114-A480-7F4443CA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836" y="2758742"/>
              <a:ext cx="532791" cy="90627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03A1955-E4CE-4079-A9FF-7D96D31CAA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7423" y="3144528"/>
              <a:ext cx="141942" cy="141942"/>
              <a:chOff x="2732558" y="2435378"/>
              <a:chExt cx="188925" cy="188925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CDDFE3C9-9DD4-40FA-B091-D90307B46974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70AE6E1-AA0C-40BC-9A2B-B3CE8E85BA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C0D1C6-373A-4870-ADD8-ADD0855D232C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5245" t="34964" r="74803" b="35178"/>
            <a:stretch/>
          </p:blipFill>
          <p:spPr>
            <a:xfrm>
              <a:off x="3232160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7EF92A4-0D43-4A29-B8DF-5064EC2EA7D6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41788" t="35193" r="38260" b="34949"/>
            <a:stretch/>
          </p:blipFill>
          <p:spPr>
            <a:xfrm>
              <a:off x="4182322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EE1058F-59B0-4A61-B875-53E2EDA0BDDC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78694" t="35193" r="1354" b="34949"/>
            <a:stretch/>
          </p:blipFill>
          <p:spPr>
            <a:xfrm>
              <a:off x="5132484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45EB4E1-AF96-409A-8AA5-677F30FC5E09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4991" t="68226" r="75057" b="1916"/>
            <a:stretch/>
          </p:blipFill>
          <p:spPr>
            <a:xfrm>
              <a:off x="6082646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3EA1FA3-F5A2-4AB7-82E8-40DB75B9D8F5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42151" t="68226" r="37897" b="1916"/>
            <a:stretch/>
          </p:blipFill>
          <p:spPr>
            <a:xfrm>
              <a:off x="7032808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0E478E3-457D-43CF-962D-D37B390C0A03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78562" t="68400" r="1486" b="2172"/>
            <a:stretch/>
          </p:blipFill>
          <p:spPr>
            <a:xfrm>
              <a:off x="7982973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08A3BE1-E6F1-424E-8197-F2915B031FE3}"/>
              </a:ext>
            </a:extLst>
          </p:cNvPr>
          <p:cNvCxnSpPr>
            <a:cxnSpLocks/>
            <a:stCxn id="49" idx="3"/>
            <a:endCxn id="96" idx="3"/>
          </p:cNvCxnSpPr>
          <p:nvPr/>
        </p:nvCxnSpPr>
        <p:spPr>
          <a:xfrm>
            <a:off x="914466" y="2390893"/>
            <a:ext cx="760129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D671FAD-CCE8-4A86-AB75-6DF1CBC963B0}"/>
              </a:ext>
            </a:extLst>
          </p:cNvPr>
          <p:cNvSpPr/>
          <p:nvPr/>
        </p:nvSpPr>
        <p:spPr>
          <a:xfrm>
            <a:off x="617100" y="2242210"/>
            <a:ext cx="297366" cy="29736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pic>
        <p:nvPicPr>
          <p:cNvPr id="45" name="Picture 44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EBA9682-7707-4A3A-8221-F51A896B5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837" y="1952325"/>
            <a:ext cx="532791" cy="877136"/>
          </a:xfrm>
          <a:prstGeom prst="rect">
            <a:avLst/>
          </a:prstGeom>
          <a:ln>
            <a:noFill/>
          </a:ln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C7DA09A-6801-40CF-9D67-A98CADEC4AA6}"/>
              </a:ext>
            </a:extLst>
          </p:cNvPr>
          <p:cNvGrpSpPr>
            <a:grpSpLocks noChangeAspect="1"/>
          </p:cNvGrpSpPr>
          <p:nvPr/>
        </p:nvGrpSpPr>
        <p:grpSpPr>
          <a:xfrm>
            <a:off x="2477423" y="2319922"/>
            <a:ext cx="141942" cy="141942"/>
            <a:chOff x="2732558" y="2435378"/>
            <a:chExt cx="188925" cy="188925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0E73086-8351-478F-B4A7-C6C9970B7829}"/>
                </a:ext>
              </a:extLst>
            </p:cNvPr>
            <p:cNvSpPr/>
            <p:nvPr/>
          </p:nvSpPr>
          <p:spPr>
            <a:xfrm>
              <a:off x="2732558" y="2435378"/>
              <a:ext cx="188925" cy="18892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3EF4176-915D-4A24-85F3-9136540FC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4413" y="2474659"/>
              <a:ext cx="65214" cy="110363"/>
            </a:xfrm>
            <a:custGeom>
              <a:avLst/>
              <a:gdLst>
                <a:gd name="connsiteX0" fmla="*/ 40386 w 247650"/>
                <a:gd name="connsiteY0" fmla="*/ 426149 h 419100"/>
                <a:gd name="connsiteX1" fmla="*/ 0 w 247650"/>
                <a:gd name="connsiteY1" fmla="*/ 385762 h 419100"/>
                <a:gd name="connsiteX2" fmla="*/ 175070 w 247650"/>
                <a:gd name="connsiteY2" fmla="*/ 210693 h 419100"/>
                <a:gd name="connsiteX3" fmla="*/ 4763 w 247650"/>
                <a:gd name="connsiteY3" fmla="*/ 40386 h 419100"/>
                <a:gd name="connsiteX4" fmla="*/ 45149 w 247650"/>
                <a:gd name="connsiteY4" fmla="*/ 0 h 419100"/>
                <a:gd name="connsiteX5" fmla="*/ 255841 w 247650"/>
                <a:gd name="connsiteY5" fmla="*/ 210693 h 419100"/>
                <a:gd name="connsiteX6" fmla="*/ 40386 w 247650"/>
                <a:gd name="connsiteY6" fmla="*/ 42614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19100">
                  <a:moveTo>
                    <a:pt x="40386" y="426149"/>
                  </a:moveTo>
                  <a:lnTo>
                    <a:pt x="0" y="385762"/>
                  </a:lnTo>
                  <a:lnTo>
                    <a:pt x="175070" y="210693"/>
                  </a:lnTo>
                  <a:lnTo>
                    <a:pt x="4763" y="40386"/>
                  </a:lnTo>
                  <a:lnTo>
                    <a:pt x="45149" y="0"/>
                  </a:lnTo>
                  <a:lnTo>
                    <a:pt x="255841" y="210693"/>
                  </a:lnTo>
                  <a:lnTo>
                    <a:pt x="40386" y="4261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3CE433-B896-40C5-90DF-6035F8CE6D5B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4674" t="34962" r="74764" b="34962"/>
          <a:stretch/>
        </p:blipFill>
        <p:spPr>
          <a:xfrm>
            <a:off x="3232161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0FC592E-B452-4F0E-B826-C2FF9A5AF66D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41399" t="34962" r="38039" b="34962"/>
          <a:stretch/>
        </p:blipFill>
        <p:spPr>
          <a:xfrm>
            <a:off x="4182323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C1BF1C-2D44-4597-950A-C423230F5A3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78424" t="34962" r="1014" b="34962"/>
          <a:stretch/>
        </p:blipFill>
        <p:spPr>
          <a:xfrm>
            <a:off x="5132485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92AEB8C-38A1-417D-B3C4-9B67437FC4D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4728" t="68147" r="74710" b="1777"/>
          <a:stretch/>
        </p:blipFill>
        <p:spPr>
          <a:xfrm>
            <a:off x="6082647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C4A6782-8D2C-4CE7-93D1-9DF6F1E99D10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41715" t="68147" r="37723" b="1777"/>
          <a:stretch/>
        </p:blipFill>
        <p:spPr>
          <a:xfrm>
            <a:off x="7032809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0E507B0A-5D7D-4F13-BA0F-B1B5F9725DF6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78475" t="68147" r="963" b="1777"/>
          <a:stretch/>
        </p:blipFill>
        <p:spPr>
          <a:xfrm>
            <a:off x="7982974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B9E3CEC-99F6-46AC-A393-57BC40D4FC72}"/>
              </a:ext>
            </a:extLst>
          </p:cNvPr>
          <p:cNvGrpSpPr/>
          <p:nvPr/>
        </p:nvGrpSpPr>
        <p:grpSpPr>
          <a:xfrm>
            <a:off x="617100" y="3892023"/>
            <a:ext cx="7898664" cy="857828"/>
            <a:chOff x="617100" y="3668732"/>
            <a:chExt cx="7898664" cy="85782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6886446-53F0-4B4B-8EAF-34196DF70A4D}"/>
                </a:ext>
              </a:extLst>
            </p:cNvPr>
            <p:cNvSpPr/>
            <p:nvPr/>
          </p:nvSpPr>
          <p:spPr>
            <a:xfrm>
              <a:off x="617100" y="3948963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2E290F0-695E-4B54-8F8E-4FBC7431A1FB}"/>
                </a:ext>
              </a:extLst>
            </p:cNvPr>
            <p:cNvCxnSpPr>
              <a:cxnSpLocks/>
              <a:stCxn id="51" idx="3"/>
              <a:endCxn id="101" idx="3"/>
            </p:cNvCxnSpPr>
            <p:nvPr/>
          </p:nvCxnSpPr>
          <p:spPr>
            <a:xfrm>
              <a:off x="914466" y="4097646"/>
              <a:ext cx="7601298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4405C760-1FFE-4742-8EDE-ACE6E73D0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1836" y="3668732"/>
              <a:ext cx="532791" cy="857828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A21958E-B679-4315-BDFC-50A7BB66C1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7423" y="4026675"/>
              <a:ext cx="141942" cy="141942"/>
              <a:chOff x="2732558" y="2435378"/>
              <a:chExt cx="188925" cy="188925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65977E4-926E-4534-9889-E79CA16D8781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C474957-0DE1-4AD6-BD28-8479D47EA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61EBA6-C830-4F18-8B29-4ED63B1EFBFB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904" t="35259" r="75039" b="35531"/>
            <a:stretch/>
          </p:blipFill>
          <p:spPr>
            <a:xfrm>
              <a:off x="3232160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2C1B14-87E1-4D8F-A5D4-3B5F2F033ED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41391" t="35259" r="37552" b="35531"/>
            <a:stretch/>
          </p:blipFill>
          <p:spPr>
            <a:xfrm>
              <a:off x="4182322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EE4B814-2373-4099-9348-5DFA9207E86C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78162" t="35259" r="781" b="35531"/>
            <a:stretch/>
          </p:blipFill>
          <p:spPr>
            <a:xfrm>
              <a:off x="5132484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42A022B1-08A7-4D59-BFC0-C23BD307F6E3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838" t="68790" r="75105" b="2000"/>
            <a:stretch/>
          </p:blipFill>
          <p:spPr>
            <a:xfrm>
              <a:off x="6082646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A75E525-937A-4278-A630-8B9A9E1BD4D1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41441" t="68790" r="37502" b="2000"/>
            <a:stretch/>
          </p:blipFill>
          <p:spPr>
            <a:xfrm>
              <a:off x="7032808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C304F6DF-EC1D-4753-A36C-F99B3CD4577A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78025" t="68790" r="918" b="2000"/>
            <a:stretch/>
          </p:blipFill>
          <p:spPr>
            <a:xfrm>
              <a:off x="7982973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37A089-C1B5-43D4-815E-F70BCEBEC392}"/>
              </a:ext>
            </a:extLst>
          </p:cNvPr>
          <p:cNvGrpSpPr/>
          <p:nvPr/>
        </p:nvGrpSpPr>
        <p:grpSpPr>
          <a:xfrm>
            <a:off x="617100" y="1045035"/>
            <a:ext cx="7898666" cy="829147"/>
            <a:chOff x="617100" y="1045035"/>
            <a:chExt cx="7898666" cy="82914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21FCCA0-917C-4EF2-99BF-08E5ED354053}"/>
                </a:ext>
              </a:extLst>
            </p:cNvPr>
            <p:cNvCxnSpPr>
              <a:cxnSpLocks/>
              <a:stCxn id="43" idx="3"/>
              <a:endCxn id="106" idx="3"/>
            </p:cNvCxnSpPr>
            <p:nvPr/>
          </p:nvCxnSpPr>
          <p:spPr>
            <a:xfrm>
              <a:off x="914466" y="1459608"/>
              <a:ext cx="7601300" cy="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C936A74-C6E5-419E-BB1F-22083A0337ED}"/>
                </a:ext>
              </a:extLst>
            </p:cNvPr>
            <p:cNvSpPr/>
            <p:nvPr/>
          </p:nvSpPr>
          <p:spPr>
            <a:xfrm>
              <a:off x="617100" y="1310925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</a:t>
              </a:r>
            </a:p>
          </p:txBody>
        </p:sp>
        <p:pic>
          <p:nvPicPr>
            <p:cNvPr id="44" name="Picture 43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085879EF-EE8B-4FC1-9D72-254712FA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1837" y="1045035"/>
              <a:ext cx="532791" cy="82914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91B26A2-ED50-4839-8F92-22D266DD6D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7423" y="1388637"/>
              <a:ext cx="141942" cy="141942"/>
              <a:chOff x="2732558" y="2435378"/>
              <a:chExt cx="188925" cy="188925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7FFAB74-8D70-47F5-8201-F898D29901B3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1000BB5-C748-43CC-82ED-9341AB0BD7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C8CADA-ADA3-4741-8E46-4E1B8FD6F944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5591" t="35408" r="72911" b="35309"/>
            <a:stretch/>
          </p:blipFill>
          <p:spPr>
            <a:xfrm>
              <a:off x="3232161" y="1045035"/>
              <a:ext cx="532791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85454E5-5CC1-4F10-AC91-E65AE8B16402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78188" t="35358" r="912" b="35358"/>
            <a:stretch/>
          </p:blipFill>
          <p:spPr>
            <a:xfrm>
              <a:off x="5132484" y="1045035"/>
              <a:ext cx="532792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DB98407-B562-4D24-98FC-6A7FE9299A5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41796" t="35408" r="36706" b="35309"/>
            <a:stretch/>
          </p:blipFill>
          <p:spPr>
            <a:xfrm>
              <a:off x="4182323" y="1045035"/>
              <a:ext cx="532791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004D701-BC67-436C-A92D-5BBFBF9F24E7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5978" t="68910" r="73122" b="1806"/>
            <a:stretch/>
          </p:blipFill>
          <p:spPr>
            <a:xfrm>
              <a:off x="6082647" y="1045035"/>
              <a:ext cx="532792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DA65703B-F6C0-4EA6-B530-177BA79D6DD3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41847" t="68910" r="37253" b="1806"/>
            <a:stretch/>
          </p:blipFill>
          <p:spPr>
            <a:xfrm>
              <a:off x="7032809" y="1045035"/>
              <a:ext cx="532792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A38FF5E-36A9-4552-B31A-7794F207D3BD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78713" t="68910" r="387" b="1806"/>
            <a:stretch/>
          </p:blipFill>
          <p:spPr>
            <a:xfrm>
              <a:off x="7982974" y="1045035"/>
              <a:ext cx="532792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913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2F0C47C-B715-4533-8D63-B6FE895EA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887431"/>
              </p:ext>
            </p:extLst>
          </p:nvPr>
        </p:nvGraphicFramePr>
        <p:xfrm>
          <a:off x="617100" y="1457821"/>
          <a:ext cx="7909800" cy="312667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676520">
                  <a:extLst>
                    <a:ext uri="{9D8B030D-6E8A-4147-A177-3AD203B41FA5}">
                      <a16:colId xmlns:a16="http://schemas.microsoft.com/office/drawing/2014/main" val="106567411"/>
                    </a:ext>
                  </a:extLst>
                </a:gridCol>
                <a:gridCol w="1558320">
                  <a:extLst>
                    <a:ext uri="{9D8B030D-6E8A-4147-A177-3AD203B41FA5}">
                      <a16:colId xmlns:a16="http://schemas.microsoft.com/office/drawing/2014/main" val="2142585257"/>
                    </a:ext>
                  </a:extLst>
                </a:gridCol>
                <a:gridCol w="1558320">
                  <a:extLst>
                    <a:ext uri="{9D8B030D-6E8A-4147-A177-3AD203B41FA5}">
                      <a16:colId xmlns:a16="http://schemas.microsoft.com/office/drawing/2014/main" val="1005987091"/>
                    </a:ext>
                  </a:extLst>
                </a:gridCol>
                <a:gridCol w="1558320">
                  <a:extLst>
                    <a:ext uri="{9D8B030D-6E8A-4147-A177-3AD203B41FA5}">
                      <a16:colId xmlns:a16="http://schemas.microsoft.com/office/drawing/2014/main" val="4213904456"/>
                    </a:ext>
                  </a:extLst>
                </a:gridCol>
                <a:gridCol w="1558320">
                  <a:extLst>
                    <a:ext uri="{9D8B030D-6E8A-4147-A177-3AD203B41FA5}">
                      <a16:colId xmlns:a16="http://schemas.microsoft.com/office/drawing/2014/main" val="2621448816"/>
                    </a:ext>
                  </a:extLst>
                </a:gridCol>
              </a:tblGrid>
              <a:tr h="490421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Features</a:t>
                      </a:r>
                      <a:r>
                        <a:rPr lang="fr-FR" b="1" dirty="0"/>
                        <a:t> combination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Macro Acc.</a:t>
                      </a:r>
                    </a:p>
                    <a:p>
                      <a:pPr algn="ctr"/>
                      <a:r>
                        <a:rPr lang="fr-FR" b="1" dirty="0"/>
                        <a:t>(Train)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Macro Acc.</a:t>
                      </a:r>
                    </a:p>
                    <a:p>
                      <a:pPr algn="ctr"/>
                      <a:r>
                        <a:rPr lang="fr-FR" b="1" dirty="0"/>
                        <a:t>(Test)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Weighted</a:t>
                      </a:r>
                      <a:r>
                        <a:rPr lang="fr-FR" b="1" dirty="0"/>
                        <a:t> Acc.</a:t>
                      </a:r>
                    </a:p>
                    <a:p>
                      <a:pPr algn="ctr"/>
                      <a:r>
                        <a:rPr lang="fr-FR" b="1" dirty="0"/>
                        <a:t>(Train)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Weighted</a:t>
                      </a:r>
                      <a:r>
                        <a:rPr lang="fr-FR" b="1" dirty="0"/>
                        <a:t> Acc.</a:t>
                      </a:r>
                    </a:p>
                    <a:p>
                      <a:pPr algn="ctr"/>
                      <a:r>
                        <a:rPr lang="fr-FR" b="1" dirty="0"/>
                        <a:t>(Test)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531722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Spatial + </a:t>
                      </a:r>
                      <a:r>
                        <a:rPr lang="fr-FR" b="1" dirty="0" err="1"/>
                        <a:t>HoG</a:t>
                      </a:r>
                      <a:endParaRPr lang="fr-FR" b="1" dirty="0"/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73%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55%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90%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78%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401580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Spatial + HSV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474496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HoG</a:t>
                      </a:r>
                      <a:r>
                        <a:rPr lang="fr-FR" b="1" dirty="0"/>
                        <a:t> + HSV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915780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HoG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471183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HSV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462080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Spatial + HSV + </a:t>
                      </a:r>
                      <a:r>
                        <a:rPr lang="fr-FR" b="1" dirty="0" err="1"/>
                        <a:t>HoG</a:t>
                      </a:r>
                      <a:endParaRPr lang="fr-FR" b="1" dirty="0"/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89%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70%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96%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88%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32004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B319C3C-3DE8-4FD5-BED7-241FC647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APPENDIX – PROBABILITY MAPS</a:t>
            </a:r>
            <a:br>
              <a:rPr lang="fr-FR" dirty="0"/>
            </a:br>
            <a:r>
              <a:rPr lang="fr-FR" dirty="0"/>
              <a:t>FEATURES SELECTION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F21DA-EDF0-4C69-A413-ADB82D3CC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70F2F8-2987-4DDE-AB19-DDEE22E19E81}"/>
              </a:ext>
            </a:extLst>
          </p:cNvPr>
          <p:cNvSpPr/>
          <p:nvPr/>
        </p:nvSpPr>
        <p:spPr>
          <a:xfrm>
            <a:off x="617100" y="4744582"/>
            <a:ext cx="3680549" cy="3144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r>
              <a:rPr lang="fr-FR" sz="900" i="1" dirty="0">
                <a:solidFill>
                  <a:schemeClr val="tx1"/>
                </a:solidFill>
              </a:rPr>
              <a:t>Note: </a:t>
            </a:r>
            <a:r>
              <a:rPr lang="fr-FR" sz="900" i="1" dirty="0" err="1">
                <a:solidFill>
                  <a:schemeClr val="tx1"/>
                </a:solidFill>
              </a:rPr>
              <a:t>Using</a:t>
            </a:r>
            <a:r>
              <a:rPr lang="fr-FR" sz="900" i="1" dirty="0">
                <a:solidFill>
                  <a:schemeClr val="tx1"/>
                </a:solidFill>
              </a:rPr>
              <a:t> a </a:t>
            </a:r>
            <a:r>
              <a:rPr lang="fr-FR" sz="900" i="1" dirty="0" err="1">
                <a:solidFill>
                  <a:schemeClr val="tx1"/>
                </a:solidFill>
              </a:rPr>
              <a:t>RandomForestClassifier</a:t>
            </a:r>
            <a:r>
              <a:rPr lang="fr-FR" sz="900" i="1" dirty="0">
                <a:solidFill>
                  <a:schemeClr val="tx1"/>
                </a:solidFill>
              </a:rPr>
              <a:t> </a:t>
            </a:r>
          </a:p>
          <a:p>
            <a:r>
              <a:rPr lang="fr-FR" sz="900" i="1" dirty="0">
                <a:solidFill>
                  <a:schemeClr val="tx1"/>
                </a:solidFill>
              </a:rPr>
              <a:t>(</a:t>
            </a:r>
            <a:r>
              <a:rPr lang="fr-FR" sz="900" i="1" dirty="0" err="1">
                <a:solidFill>
                  <a:schemeClr val="tx1"/>
                </a:solidFill>
              </a:rPr>
              <a:t>n_estimators</a:t>
            </a:r>
            <a:r>
              <a:rPr lang="fr-FR" sz="900" i="1" dirty="0">
                <a:solidFill>
                  <a:schemeClr val="tx1"/>
                </a:solidFill>
              </a:rPr>
              <a:t>: 10, </a:t>
            </a:r>
            <a:r>
              <a:rPr lang="fr-FR" sz="900" i="1" dirty="0" err="1">
                <a:solidFill>
                  <a:schemeClr val="tx1"/>
                </a:solidFill>
              </a:rPr>
              <a:t>min_samples_leaf</a:t>
            </a:r>
            <a:r>
              <a:rPr lang="fr-FR" sz="900" i="1" dirty="0">
                <a:solidFill>
                  <a:schemeClr val="tx1"/>
                </a:solidFill>
              </a:rPr>
              <a:t>: 100)</a:t>
            </a:r>
          </a:p>
        </p:txBody>
      </p:sp>
    </p:spTree>
    <p:extLst>
      <p:ext uri="{BB962C8B-B14F-4D97-AF65-F5344CB8AC3E}">
        <p14:creationId xmlns:p14="http://schemas.microsoft.com/office/powerpoint/2010/main" val="9678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2594050" y="2449744"/>
            <a:ext cx="5864100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594200" y="3240125"/>
            <a:ext cx="5864100" cy="1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594200" y="757475"/>
            <a:ext cx="1519200" cy="14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2909454" y="1111064"/>
            <a:ext cx="888022" cy="770150"/>
            <a:chOff x="3927500" y="301425"/>
            <a:chExt cx="461550" cy="411625"/>
          </a:xfrm>
        </p:grpSpPr>
        <p:sp>
          <p:nvSpPr>
            <p:cNvPr id="104" name="Google Shape;104;p1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4294967295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616075" y="3526275"/>
            <a:ext cx="78957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763" y="1043728"/>
            <a:ext cx="2304300" cy="230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TABLE OF CONTENTS</a:t>
            </a:r>
            <a:endParaRPr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18E8A-B10C-423A-A3B7-F7DCA8A36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/>
              <a:t>The topic. </a:t>
            </a:r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? &gt; Objective &amp; </a:t>
            </a:r>
            <a:r>
              <a:rPr lang="fr-FR" dirty="0" err="1"/>
              <a:t>Datasets</a:t>
            </a:r>
            <a:r>
              <a:rPr lang="fr-FR" dirty="0"/>
              <a:t> &amp;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--- </a:t>
            </a:r>
            <a:r>
              <a:rPr lang="fr-FR" b="1" dirty="0" err="1"/>
              <a:t>Floby</a:t>
            </a:r>
            <a:endParaRPr lang="fr-FR" b="1" dirty="0"/>
          </a:p>
          <a:p>
            <a:pPr>
              <a:buFont typeface="+mj-lt"/>
              <a:buAutoNum type="arabicPeriod"/>
            </a:pP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? </a:t>
            </a:r>
            <a:r>
              <a:rPr lang="fr-FR" dirty="0" err="1"/>
              <a:t>Problematic</a:t>
            </a:r>
            <a:r>
              <a:rPr lang="fr-FR" dirty="0"/>
              <a:t> &amp; applications --- </a:t>
            </a:r>
            <a:r>
              <a:rPr lang="fr-FR" b="1" dirty="0" err="1"/>
              <a:t>Gab</a:t>
            </a:r>
            <a:r>
              <a:rPr lang="fr-FR" b="1" dirty="0"/>
              <a:t>’</a:t>
            </a:r>
          </a:p>
          <a:p>
            <a:pPr>
              <a:buFont typeface="+mj-lt"/>
              <a:buAutoNum type="arabicPeriod"/>
            </a:pPr>
            <a:r>
              <a:rPr lang="fr-FR" dirty="0" err="1"/>
              <a:t>Presentation</a:t>
            </a:r>
            <a:r>
              <a:rPr lang="fr-FR" dirty="0"/>
              <a:t> of the Pipeline --- </a:t>
            </a:r>
            <a:r>
              <a:rPr lang="fr-FR" b="1" dirty="0" err="1"/>
              <a:t>Pom</a:t>
            </a:r>
            <a:r>
              <a:rPr lang="fr-FR" b="1" dirty="0"/>
              <a:t>’</a:t>
            </a:r>
          </a:p>
          <a:p>
            <a:pPr>
              <a:buFont typeface="+mj-lt"/>
              <a:buAutoNum type="arabicPeriod"/>
            </a:pPr>
            <a:r>
              <a:rPr lang="fr-FR" dirty="0"/>
              <a:t>Zoom différents éléments: </a:t>
            </a:r>
            <a:r>
              <a:rPr lang="fr-FR" dirty="0" err="1"/>
              <a:t>experiments</a:t>
            </a:r>
            <a:r>
              <a:rPr lang="fr-FR" dirty="0"/>
              <a:t> &amp; </a:t>
            </a:r>
            <a:r>
              <a:rPr lang="fr-FR" dirty="0" err="1"/>
              <a:t>results</a:t>
            </a:r>
            <a:endParaRPr lang="fr-FR" dirty="0"/>
          </a:p>
          <a:p>
            <a:pPr lvl="1">
              <a:buFontTx/>
              <a:buChar char="-"/>
            </a:pPr>
            <a:r>
              <a:rPr lang="fr-FR" sz="1400" dirty="0">
                <a:latin typeface="+mj-lt"/>
              </a:rPr>
              <a:t>Face </a:t>
            </a:r>
            <a:r>
              <a:rPr lang="fr-FR" sz="1400" dirty="0" err="1">
                <a:latin typeface="+mj-lt"/>
              </a:rPr>
              <a:t>detection</a:t>
            </a:r>
            <a:r>
              <a:rPr lang="fr-FR" sz="1400" dirty="0">
                <a:latin typeface="+mj-lt"/>
              </a:rPr>
              <a:t> --- </a:t>
            </a:r>
            <a:r>
              <a:rPr lang="fr-FR" sz="1400" b="1" dirty="0" err="1">
                <a:latin typeface="+mj-lt"/>
              </a:rPr>
              <a:t>Gab</a:t>
            </a:r>
            <a:r>
              <a:rPr lang="fr-FR" sz="1400" b="1" dirty="0">
                <a:latin typeface="+mj-lt"/>
              </a:rPr>
              <a:t>’</a:t>
            </a:r>
          </a:p>
          <a:p>
            <a:pPr lvl="1">
              <a:buFontTx/>
              <a:buChar char="-"/>
            </a:pPr>
            <a:r>
              <a:rPr lang="fr-FR" sz="1400" dirty="0" err="1">
                <a:latin typeface="+mj-lt"/>
              </a:rPr>
              <a:t>Features</a:t>
            </a:r>
            <a:r>
              <a:rPr lang="fr-FR" sz="1400" dirty="0">
                <a:latin typeface="+mj-lt"/>
              </a:rPr>
              <a:t> extraction : </a:t>
            </a:r>
            <a:r>
              <a:rPr lang="fr-FR" sz="1400" dirty="0" err="1">
                <a:latin typeface="+mj-lt"/>
              </a:rPr>
              <a:t>probability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maps</a:t>
            </a:r>
            <a:r>
              <a:rPr lang="fr-FR" sz="1400" dirty="0">
                <a:latin typeface="+mj-lt"/>
              </a:rPr>
              <a:t> --- </a:t>
            </a:r>
            <a:r>
              <a:rPr lang="fr-FR" sz="1400" b="1" dirty="0" err="1">
                <a:latin typeface="+mj-lt"/>
              </a:rPr>
              <a:t>Pom</a:t>
            </a:r>
            <a:r>
              <a:rPr lang="fr-FR" sz="1400" b="1" dirty="0">
                <a:latin typeface="+mj-lt"/>
              </a:rPr>
              <a:t>’</a:t>
            </a:r>
          </a:p>
          <a:p>
            <a:pPr lvl="1">
              <a:buFontTx/>
              <a:buChar char="-"/>
            </a:pPr>
            <a:r>
              <a:rPr lang="fr-FR" sz="1400" dirty="0" err="1">
                <a:latin typeface="+mj-lt"/>
              </a:rPr>
              <a:t>Features</a:t>
            </a:r>
            <a:r>
              <a:rPr lang="fr-FR" sz="1400" dirty="0">
                <a:latin typeface="+mj-lt"/>
              </a:rPr>
              <a:t> extraction : </a:t>
            </a:r>
            <a:r>
              <a:rPr lang="fr-FR" sz="1400" dirty="0" err="1">
                <a:latin typeface="+mj-lt"/>
              </a:rPr>
              <a:t>other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features</a:t>
            </a:r>
            <a:r>
              <a:rPr lang="fr-FR" sz="1400" dirty="0">
                <a:latin typeface="+mj-lt"/>
              </a:rPr>
              <a:t> (</a:t>
            </a:r>
            <a:r>
              <a:rPr lang="fr-FR" sz="1400" dirty="0" err="1">
                <a:latin typeface="+mj-lt"/>
              </a:rPr>
              <a:t>edge</a:t>
            </a:r>
            <a:r>
              <a:rPr lang="fr-FR" sz="1400" dirty="0">
                <a:latin typeface="+mj-lt"/>
              </a:rPr>
              <a:t>, </a:t>
            </a:r>
            <a:r>
              <a:rPr lang="fr-FR" sz="1400" dirty="0" err="1">
                <a:latin typeface="+mj-lt"/>
              </a:rPr>
              <a:t>pooling</a:t>
            </a:r>
            <a:r>
              <a:rPr lang="fr-FR" sz="1400" dirty="0">
                <a:latin typeface="+mj-lt"/>
              </a:rPr>
              <a:t>, segmentation, </a:t>
            </a:r>
            <a:r>
              <a:rPr lang="fr-FR" sz="1400" dirty="0" err="1">
                <a:latin typeface="+mj-lt"/>
              </a:rPr>
              <a:t>threshold</a:t>
            </a:r>
            <a:r>
              <a:rPr lang="fr-FR" sz="1400" dirty="0">
                <a:latin typeface="+mj-lt"/>
              </a:rPr>
              <a:t>) --- </a:t>
            </a:r>
            <a:r>
              <a:rPr lang="fr-FR" sz="1400" b="1" dirty="0">
                <a:latin typeface="+mj-lt"/>
              </a:rPr>
              <a:t>Lulu</a:t>
            </a:r>
          </a:p>
          <a:p>
            <a:pPr lvl="1">
              <a:buFontTx/>
              <a:buChar char="-"/>
            </a:pPr>
            <a:r>
              <a:rPr lang="fr-FR" sz="1400" dirty="0">
                <a:latin typeface="+mj-lt"/>
              </a:rPr>
              <a:t>Face segmentation : </a:t>
            </a:r>
            <a:r>
              <a:rPr lang="fr-FR" sz="1400" dirty="0" err="1">
                <a:latin typeface="+mj-lt"/>
              </a:rPr>
              <a:t>results</a:t>
            </a:r>
            <a:r>
              <a:rPr lang="fr-FR" sz="1400" dirty="0">
                <a:latin typeface="+mj-lt"/>
              </a:rPr>
              <a:t> &amp; </a:t>
            </a:r>
            <a:r>
              <a:rPr lang="fr-FR" sz="1400" dirty="0" err="1">
                <a:latin typeface="+mj-lt"/>
              </a:rPr>
              <a:t>experiments</a:t>
            </a:r>
            <a:r>
              <a:rPr lang="fr-FR" sz="1400" dirty="0">
                <a:latin typeface="+mj-lt"/>
              </a:rPr>
              <a:t> &gt; nombre et type de </a:t>
            </a:r>
            <a:r>
              <a:rPr lang="fr-FR" sz="1400" dirty="0" err="1">
                <a:latin typeface="+mj-lt"/>
              </a:rPr>
              <a:t>features</a:t>
            </a:r>
            <a:r>
              <a:rPr lang="fr-FR" sz="1400" dirty="0">
                <a:latin typeface="+mj-lt"/>
              </a:rPr>
              <a:t>, # d’observations, photos </a:t>
            </a:r>
            <a:r>
              <a:rPr lang="fr-FR" sz="1400" dirty="0" err="1">
                <a:latin typeface="+mj-lt"/>
              </a:rPr>
              <a:t>differentes</a:t>
            </a:r>
            <a:r>
              <a:rPr lang="fr-FR" sz="1400" dirty="0">
                <a:latin typeface="+mj-lt"/>
              </a:rPr>
              <a:t> (autres </a:t>
            </a:r>
            <a:r>
              <a:rPr lang="fr-FR" sz="1400" dirty="0" err="1">
                <a:latin typeface="+mj-lt"/>
              </a:rPr>
              <a:t>datasets</a:t>
            </a:r>
            <a:r>
              <a:rPr lang="fr-FR" sz="1400" dirty="0">
                <a:latin typeface="+mj-lt"/>
              </a:rPr>
              <a:t>) --- </a:t>
            </a:r>
            <a:r>
              <a:rPr lang="fr-FR" sz="1400" b="1" dirty="0">
                <a:latin typeface="+mj-lt"/>
              </a:rPr>
              <a:t>Lulu</a:t>
            </a:r>
          </a:p>
          <a:p>
            <a:pPr lvl="1">
              <a:buFontTx/>
              <a:buChar char="-"/>
            </a:pPr>
            <a:r>
              <a:rPr lang="fr-FR" sz="1400" dirty="0" err="1">
                <a:latin typeface="+mj-lt"/>
              </a:rPr>
              <a:t>Gender</a:t>
            </a:r>
            <a:r>
              <a:rPr lang="fr-FR" sz="1400" dirty="0">
                <a:latin typeface="+mj-lt"/>
              </a:rPr>
              <a:t> &amp; Head Pose ---</a:t>
            </a:r>
            <a:r>
              <a:rPr lang="fr-FR" sz="1400" b="1" dirty="0">
                <a:latin typeface="+mj-lt"/>
              </a:rPr>
              <a:t> </a:t>
            </a:r>
            <a:r>
              <a:rPr lang="fr-FR" sz="1400" b="1" dirty="0" err="1">
                <a:latin typeface="+mj-lt"/>
              </a:rPr>
              <a:t>Floby</a:t>
            </a:r>
            <a:endParaRPr lang="fr-FR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fr-FR" dirty="0"/>
              <a:t>Conclusion &amp; Next </a:t>
            </a:r>
            <a:r>
              <a:rPr lang="fr-FR" dirty="0" err="1"/>
              <a:t>Steps</a:t>
            </a:r>
            <a:r>
              <a:rPr lang="fr-FR" dirty="0"/>
              <a:t> --- </a:t>
            </a:r>
            <a:r>
              <a:rPr lang="fr-FR" b="1" dirty="0" err="1"/>
              <a:t>Pom</a:t>
            </a:r>
            <a:r>
              <a:rPr lang="fr-FR" b="1" dirty="0"/>
              <a:t>’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3286600" y="1326950"/>
            <a:ext cx="2570700" cy="2489700"/>
          </a:xfrm>
          <a:prstGeom prst="ellipse">
            <a:avLst/>
          </a:prstGeom>
          <a:solidFill>
            <a:srgbClr val="FFFFFF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WANT BIG IMPACT?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Use big image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58" name="Google Shape;358;p36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59" name="Google Shape;359;p3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36"/>
          <p:cNvGrpSpPr/>
          <p:nvPr/>
        </p:nvGrpSpPr>
        <p:grpSpPr>
          <a:xfrm>
            <a:off x="901439" y="399041"/>
            <a:ext cx="372594" cy="310145"/>
            <a:chOff x="1247825" y="322750"/>
            <a:chExt cx="443300" cy="369000"/>
          </a:xfrm>
        </p:grpSpPr>
        <p:sp>
          <p:nvSpPr>
            <p:cNvPr id="374" name="Google Shape;374;p3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6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80" name="Google Shape;380;p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6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2656888" y="3872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6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88" name="Google Shape;388;p3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36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36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94" name="Google Shape;394;p3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6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02" name="Google Shape;402;p36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6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36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11" name="Google Shape;411;p36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36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14" name="Google Shape;414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36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17" name="Google Shape;417;p36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6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21" name="Google Shape;421;p36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6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29" name="Google Shape;429;p3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6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36" name="Google Shape;436;p3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6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36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42" name="Google Shape;442;p36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6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45" name="Google Shape;445;p3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6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51" name="Google Shape;451;p36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36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54" name="Google Shape;454;p36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36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62" name="Google Shape;462;p36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6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68" name="Google Shape;468;p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6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77" name="Google Shape;477;p36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6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82" name="Google Shape;482;p36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36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87" name="Google Shape;487;p36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6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92" name="Google Shape;492;p36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6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95" name="Google Shape;495;p3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6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98" name="Google Shape;498;p36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6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36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02" name="Google Shape;502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36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05" name="Google Shape;505;p3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6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6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36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16" name="Google Shape;516;p3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6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36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20" name="Google Shape;520;p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36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23" name="Google Shape;523;p3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6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28" name="Google Shape;528;p36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36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" name="Google Shape;532;p36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33" name="Google Shape;533;p36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6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40" name="Google Shape;540;p36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6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50" name="Google Shape;550;p3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6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54" name="Google Shape;554;p36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6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58" name="Google Shape;558;p3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36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64" name="Google Shape;564;p36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36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67" name="Google Shape;567;p3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6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75" name="Google Shape;575;p3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6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82" name="Google Shape;582;p3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36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85" name="Google Shape;585;p3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6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6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" name="Google Shape;593;p36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94" name="Google Shape;594;p36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36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03" name="Google Shape;603;p36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6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06" name="Google Shape;606;p36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36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13" name="Google Shape;613;p36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21" name="Google Shape;621;p36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6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25" name="Google Shape;625;p3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36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32" name="Google Shape;632;p36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6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36" name="Google Shape;636;p36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6"/>
          <p:cNvGrpSpPr/>
          <p:nvPr/>
        </p:nvGrpSpPr>
        <p:grpSpPr>
          <a:xfrm>
            <a:off x="5461718" y="4356472"/>
            <a:ext cx="290183" cy="333679"/>
            <a:chOff x="6673500" y="5031175"/>
            <a:chExt cx="345250" cy="397000"/>
          </a:xfrm>
        </p:grpSpPr>
        <p:sp>
          <p:nvSpPr>
            <p:cNvPr id="640" name="Google Shape;640;p36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36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46" name="Google Shape;646;p36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6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74" name="Google Shape;674;p36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36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98" name="Google Shape;698;p36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6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13" name="Google Shape;713;p36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6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17" name="Google Shape;717;p36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6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24" name="Google Shape;724;p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6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33" name="Google Shape;733;p36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6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37" name="Google Shape;737;p36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36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43" name="Google Shape;743;p36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36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51" name="Google Shape;751;p36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36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58" name="Google Shape;758;p36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6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768" name="Google Shape;768;p3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36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80" name="Google Shape;780;p36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36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86" name="Google Shape;786;p36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6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94" name="Google Shape;794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36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97" name="Google Shape;797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6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00" name="Google Shape;800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36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 txBox="1"/>
          <p:nvPr/>
        </p:nvSpPr>
        <p:spPr>
          <a:xfrm>
            <a:off x="6248575" y="312075"/>
            <a:ext cx="24381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SlidesCarnival icons are editable shapes. </a:t>
            </a: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This means that you can:</a:t>
            </a:r>
            <a:endParaRPr sz="9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T Serif"/>
              <a:buChar char="●"/>
            </a:pP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Resize them without losing quality.</a:t>
            </a:r>
            <a:endParaRPr sz="9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T Serif"/>
              <a:buChar char="●"/>
            </a:pP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Change fill color and opacity.</a:t>
            </a:r>
            <a:endParaRPr sz="9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T Serif"/>
              <a:buChar char="●"/>
            </a:pP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Change line color, width and style.</a:t>
            </a:r>
            <a:endParaRPr sz="9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Isn’t that nice? :)</a:t>
            </a: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Examples:</a:t>
            </a: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endParaRPr sz="9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7"/>
          <p:cNvSpPr txBox="1"/>
          <p:nvPr/>
        </p:nvSpPr>
        <p:spPr>
          <a:xfrm>
            <a:off x="2163850" y="476156"/>
            <a:ext cx="66768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rPr>
              <a:t>Now you can use any emoji as an icon!</a:t>
            </a: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rPr>
              <a:t>And of course it resizes without losing quality and you can change the color.</a:t>
            </a: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rPr>
              <a:t>How? Follow Google instructions </a:t>
            </a:r>
            <a:r>
              <a:rPr lang="en" sz="1800" u="sng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  <a:hlinkClick r:id="rId3"/>
              </a:rPr>
              <a:t>https://twitter.com/googledocs/status/730087240156643328</a:t>
            </a: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11" name="Google Shape;811;p37"/>
          <p:cNvSpPr txBox="1"/>
          <p:nvPr/>
        </p:nvSpPr>
        <p:spPr>
          <a:xfrm>
            <a:off x="808100" y="2676038"/>
            <a:ext cx="76326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3000" dirty="0">
                <a:solidFill>
                  <a:schemeClr val="accent1"/>
                </a:solidFill>
                <a:highlight>
                  <a:srgbClr val="8F7B87"/>
                </a:highlight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en" sz="3000" dirty="0">
                <a:solidFill>
                  <a:schemeClr val="lt1"/>
                </a:solidFill>
                <a:highlight>
                  <a:schemeClr val="accent1"/>
                </a:highlight>
                <a:latin typeface="PT Serif"/>
                <a:ea typeface="PT Serif"/>
                <a:cs typeface="PT Serif"/>
                <a:sym typeface="PT Serif"/>
              </a:rPr>
              <a:t>and many more...</a:t>
            </a:r>
            <a:endParaRPr sz="3000" dirty="0">
              <a:solidFill>
                <a:schemeClr val="lt1"/>
              </a:solidFill>
              <a:highlight>
                <a:schemeClr val="accent1"/>
              </a:highlight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12" name="Google Shape;812;p37"/>
          <p:cNvSpPr txBox="1"/>
          <p:nvPr/>
        </p:nvSpPr>
        <p:spPr>
          <a:xfrm>
            <a:off x="648975" y="585161"/>
            <a:ext cx="1440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 dirty="0">
                <a:solidFill>
                  <a:schemeClr val="dk1"/>
                </a:solidFill>
              </a:rPr>
              <a:t>😉</a:t>
            </a:r>
            <a:endParaRPr sz="9600" dirty="0">
              <a:solidFill>
                <a:schemeClr val="dk1"/>
              </a:solidFill>
            </a:endParaRPr>
          </a:p>
        </p:txBody>
      </p:sp>
      <p:sp>
        <p:nvSpPr>
          <p:cNvPr id="813" name="Google Shape;813;p3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A8FF-EAC3-45FF-A56C-BEF7F8C9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OF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8CB44-B486-4771-936A-976779871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97E2B-342C-4CD5-B34D-0B3994C293B8}"/>
              </a:ext>
            </a:extLst>
          </p:cNvPr>
          <p:cNvGrpSpPr/>
          <p:nvPr/>
        </p:nvGrpSpPr>
        <p:grpSpPr>
          <a:xfrm>
            <a:off x="617100" y="1269863"/>
            <a:ext cx="7909799" cy="529200"/>
            <a:chOff x="617100" y="1269863"/>
            <a:chExt cx="7909799" cy="529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0272BB-30B5-49F3-AC47-37578A622430}"/>
                </a:ext>
              </a:extLst>
            </p:cNvPr>
            <p:cNvSpPr/>
            <p:nvPr/>
          </p:nvSpPr>
          <p:spPr>
            <a:xfrm>
              <a:off x="1055648" y="1269863"/>
              <a:ext cx="7471251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Face segmentation – Introduction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54B627-0FA3-417C-996F-98A85D082545}"/>
                </a:ext>
              </a:extLst>
            </p:cNvPr>
            <p:cNvSpPr/>
            <p:nvPr/>
          </p:nvSpPr>
          <p:spPr>
            <a:xfrm>
              <a:off x="617100" y="1385780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56CBF4-208F-4AE0-A219-86159DD04FB4}"/>
              </a:ext>
            </a:extLst>
          </p:cNvPr>
          <p:cNvGrpSpPr/>
          <p:nvPr/>
        </p:nvGrpSpPr>
        <p:grpSpPr>
          <a:xfrm>
            <a:off x="617100" y="1892125"/>
            <a:ext cx="7909799" cy="529200"/>
            <a:chOff x="617100" y="1916769"/>
            <a:chExt cx="7909799" cy="529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595CE1-5FFA-4AC5-9C83-0FF149FAB9CA}"/>
                </a:ext>
              </a:extLst>
            </p:cNvPr>
            <p:cNvSpPr/>
            <p:nvPr/>
          </p:nvSpPr>
          <p:spPr>
            <a:xfrm>
              <a:off x="1055648" y="1916769"/>
              <a:ext cx="7471251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Applications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7C1500-F0CC-4956-BCA7-D4A6402EAEE7}"/>
                </a:ext>
              </a:extLst>
            </p:cNvPr>
            <p:cNvSpPr/>
            <p:nvPr/>
          </p:nvSpPr>
          <p:spPr>
            <a:xfrm>
              <a:off x="617100" y="2032686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B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E90EAA-98A4-409C-9B8F-F563C6E1D196}"/>
              </a:ext>
            </a:extLst>
          </p:cNvPr>
          <p:cNvGrpSpPr/>
          <p:nvPr/>
        </p:nvGrpSpPr>
        <p:grpSpPr>
          <a:xfrm>
            <a:off x="617100" y="2514387"/>
            <a:ext cx="7909799" cy="529200"/>
            <a:chOff x="617100" y="2453538"/>
            <a:chExt cx="7909799" cy="5292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2BEA42-9A7A-4228-82D3-5DD42AD9CD19}"/>
                </a:ext>
              </a:extLst>
            </p:cNvPr>
            <p:cNvSpPr/>
            <p:nvPr/>
          </p:nvSpPr>
          <p:spPr>
            <a:xfrm>
              <a:off x="1055648" y="2453538"/>
              <a:ext cx="7471251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The Pipeline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148A79-3606-43DD-9F5A-61A6B5A1ACBE}"/>
                </a:ext>
              </a:extLst>
            </p:cNvPr>
            <p:cNvSpPr/>
            <p:nvPr/>
          </p:nvSpPr>
          <p:spPr>
            <a:xfrm>
              <a:off x="617100" y="2569455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C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9F2535-A252-4BDB-9CC9-312DD23F2B54}"/>
              </a:ext>
            </a:extLst>
          </p:cNvPr>
          <p:cNvGrpSpPr/>
          <p:nvPr/>
        </p:nvGrpSpPr>
        <p:grpSpPr>
          <a:xfrm>
            <a:off x="617100" y="3136649"/>
            <a:ext cx="7909799" cy="529200"/>
            <a:chOff x="617100" y="3106224"/>
            <a:chExt cx="7909799" cy="529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9A52C6-625C-4551-A23C-54E161B7942B}"/>
                </a:ext>
              </a:extLst>
            </p:cNvPr>
            <p:cNvSpPr/>
            <p:nvPr/>
          </p:nvSpPr>
          <p:spPr>
            <a:xfrm>
              <a:off x="1055648" y="3106224"/>
              <a:ext cx="7471251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fr-FR" sz="1600" b="1" dirty="0" err="1">
                  <a:solidFill>
                    <a:schemeClr val="tx2"/>
                  </a:solidFill>
                  <a:latin typeface="Montserrat"/>
                  <a:sym typeface="Montserrat"/>
                </a:rPr>
                <a:t>Experiments</a:t>
              </a: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 &amp; </a:t>
              </a:r>
              <a:r>
                <a:rPr lang="fr-FR" sz="1600" b="1" dirty="0" err="1">
                  <a:solidFill>
                    <a:schemeClr val="tx2"/>
                  </a:solidFill>
                  <a:latin typeface="Montserrat"/>
                  <a:sym typeface="Montserrat"/>
                </a:rPr>
                <a:t>results</a:t>
              </a:r>
              <a:endParaRPr lang="fr-FR" sz="1600" b="1" dirty="0">
                <a:solidFill>
                  <a:schemeClr val="tx2"/>
                </a:solidFill>
                <a:latin typeface="Montserrat"/>
                <a:sym typeface="Montserra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B23523-C44D-486A-ADB3-60F40278BCCF}"/>
                </a:ext>
              </a:extLst>
            </p:cNvPr>
            <p:cNvSpPr/>
            <p:nvPr/>
          </p:nvSpPr>
          <p:spPr>
            <a:xfrm>
              <a:off x="617100" y="3222141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16256-982E-48E4-8CBC-761E62091B26}"/>
              </a:ext>
            </a:extLst>
          </p:cNvPr>
          <p:cNvGrpSpPr/>
          <p:nvPr/>
        </p:nvGrpSpPr>
        <p:grpSpPr>
          <a:xfrm>
            <a:off x="617100" y="3758910"/>
            <a:ext cx="7909799" cy="529200"/>
            <a:chOff x="617100" y="3758910"/>
            <a:chExt cx="7909799" cy="529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C82BAA-946B-4D39-9321-8551FC52BD4E}"/>
                </a:ext>
              </a:extLst>
            </p:cNvPr>
            <p:cNvSpPr/>
            <p:nvPr/>
          </p:nvSpPr>
          <p:spPr>
            <a:xfrm>
              <a:off x="1055648" y="3758910"/>
              <a:ext cx="7471251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Conclusion &amp; </a:t>
              </a:r>
              <a:r>
                <a:rPr lang="fr-FR" sz="1600" b="1" dirty="0" err="1">
                  <a:solidFill>
                    <a:schemeClr val="tx2"/>
                  </a:solidFill>
                  <a:latin typeface="Montserrat"/>
                  <a:sym typeface="Montserrat"/>
                </a:rPr>
                <a:t>next</a:t>
              </a: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  <a:latin typeface="Montserrat"/>
                  <a:sym typeface="Montserrat"/>
                </a:rPr>
                <a:t>steps</a:t>
              </a:r>
              <a:endParaRPr lang="fr-FR" sz="1600" b="1" dirty="0">
                <a:solidFill>
                  <a:schemeClr val="tx2"/>
                </a:solidFill>
                <a:latin typeface="Montserrat"/>
                <a:sym typeface="Montserra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927066-0925-490E-9372-2C64BD28E01B}"/>
                </a:ext>
              </a:extLst>
            </p:cNvPr>
            <p:cNvSpPr/>
            <p:nvPr/>
          </p:nvSpPr>
          <p:spPr>
            <a:xfrm>
              <a:off x="617100" y="3874827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44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REPORT</a:t>
            </a:r>
            <a:endParaRPr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18E8A-B10C-423A-A3B7-F7DCA8A36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100" y="1247561"/>
            <a:ext cx="7909800" cy="3215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fr-FR" sz="1200" dirty="0"/>
              <a:t>Abstract --- </a:t>
            </a:r>
            <a:r>
              <a:rPr lang="fr-FR" sz="1200" b="1" dirty="0"/>
              <a:t>(</a:t>
            </a:r>
            <a:r>
              <a:rPr lang="fr-FR" sz="1200" b="1" dirty="0" err="1"/>
              <a:t>later</a:t>
            </a:r>
            <a:r>
              <a:rPr lang="fr-FR" sz="1200" b="1" dirty="0"/>
              <a:t>) </a:t>
            </a:r>
          </a:p>
          <a:p>
            <a:pPr>
              <a:buFont typeface="+mj-lt"/>
              <a:buAutoNum type="arabicPeriod"/>
            </a:pPr>
            <a:r>
              <a:rPr lang="fr-FR" sz="1200" dirty="0"/>
              <a:t>Introduction &amp; Motivation (use PP) --- </a:t>
            </a:r>
            <a:r>
              <a:rPr lang="fr-FR" sz="1200" b="1" dirty="0" err="1"/>
              <a:t>Gab</a:t>
            </a:r>
            <a:r>
              <a:rPr lang="fr-FR" sz="1200" b="1" dirty="0"/>
              <a:t>’</a:t>
            </a:r>
          </a:p>
          <a:p>
            <a:pPr>
              <a:buFont typeface="+mj-lt"/>
              <a:buAutoNum type="arabicPeriod"/>
            </a:pPr>
            <a:r>
              <a:rPr lang="fr-FR" sz="1200" dirty="0" err="1"/>
              <a:t>Problem</a:t>
            </a:r>
            <a:r>
              <a:rPr lang="fr-FR" sz="1200" dirty="0"/>
              <a:t> </a:t>
            </a:r>
            <a:r>
              <a:rPr lang="fr-FR" sz="1200" dirty="0" err="1"/>
              <a:t>definition</a:t>
            </a:r>
            <a:r>
              <a:rPr lang="fr-FR" sz="1200" dirty="0"/>
              <a:t> (use slide 1. &amp; 2.) ---</a:t>
            </a:r>
            <a:r>
              <a:rPr lang="fr-FR" sz="1200" b="1" dirty="0"/>
              <a:t> </a:t>
            </a:r>
            <a:r>
              <a:rPr lang="fr-FR" sz="1200" b="1" dirty="0" err="1"/>
              <a:t>Floby</a:t>
            </a:r>
            <a:endParaRPr lang="fr-FR" sz="1200" b="1" dirty="0"/>
          </a:p>
          <a:p>
            <a:pPr>
              <a:buFont typeface="+mj-lt"/>
              <a:buAutoNum type="arabicPeriod"/>
            </a:pPr>
            <a:r>
              <a:rPr lang="fr-FR" sz="1200" dirty="0" err="1"/>
              <a:t>Related</a:t>
            </a:r>
            <a:r>
              <a:rPr lang="fr-FR" sz="1200" dirty="0"/>
              <a:t> </a:t>
            </a:r>
            <a:r>
              <a:rPr lang="fr-FR" sz="1200" dirty="0" err="1"/>
              <a:t>work</a:t>
            </a:r>
            <a:r>
              <a:rPr lang="fr-FR" sz="1200" dirty="0"/>
              <a:t> (use PP) --- </a:t>
            </a:r>
            <a:r>
              <a:rPr lang="fr-FR" sz="1200" b="1" dirty="0" err="1"/>
              <a:t>Gab</a:t>
            </a:r>
            <a:r>
              <a:rPr lang="fr-FR" sz="1200" b="1" dirty="0"/>
              <a:t>’ &amp; </a:t>
            </a:r>
            <a:r>
              <a:rPr lang="fr-FR" sz="1200" b="1" dirty="0" err="1"/>
              <a:t>Floby</a:t>
            </a:r>
            <a:endParaRPr lang="fr-FR" sz="1200" b="1" dirty="0"/>
          </a:p>
          <a:p>
            <a:pPr>
              <a:buFont typeface="+mj-lt"/>
              <a:buAutoNum type="arabicPeriod"/>
            </a:pPr>
            <a:r>
              <a:rPr lang="fr-FR" sz="1200" dirty="0" err="1">
                <a:highlight>
                  <a:srgbClr val="FFFF00"/>
                </a:highlight>
              </a:rPr>
              <a:t>Methodology</a:t>
            </a:r>
            <a:r>
              <a:rPr lang="fr-FR" sz="1200" dirty="0">
                <a:highlight>
                  <a:srgbClr val="FFFF00"/>
                </a:highlight>
              </a:rPr>
              <a:t> &gt; </a:t>
            </a:r>
            <a:r>
              <a:rPr lang="fr-FR" sz="1200" dirty="0" err="1">
                <a:highlight>
                  <a:srgbClr val="FFFF00"/>
                </a:highlight>
              </a:rPr>
              <a:t>Presentation</a:t>
            </a:r>
            <a:r>
              <a:rPr lang="fr-FR" sz="1200" dirty="0">
                <a:highlight>
                  <a:srgbClr val="FFFF00"/>
                </a:highlight>
              </a:rPr>
              <a:t> of the Pipeline --- </a:t>
            </a:r>
            <a:r>
              <a:rPr lang="fr-FR" sz="1200" b="1" dirty="0" err="1">
                <a:highlight>
                  <a:srgbClr val="FFFF00"/>
                </a:highlight>
              </a:rPr>
              <a:t>Pom</a:t>
            </a:r>
            <a:r>
              <a:rPr lang="fr-FR" sz="1200" b="1" dirty="0">
                <a:highlight>
                  <a:srgbClr val="FFFF00"/>
                </a:highlight>
              </a:rPr>
              <a:t>’</a:t>
            </a:r>
          </a:p>
          <a:p>
            <a:pPr>
              <a:buFont typeface="+mj-lt"/>
              <a:buAutoNum type="arabicPeriod"/>
            </a:pPr>
            <a:r>
              <a:rPr lang="fr-FR" sz="1200" dirty="0" err="1"/>
              <a:t>Experiments</a:t>
            </a:r>
            <a:r>
              <a:rPr lang="fr-FR" sz="1200" dirty="0"/>
              <a:t> &amp; </a:t>
            </a:r>
            <a:r>
              <a:rPr lang="fr-FR" sz="1200" dirty="0" err="1"/>
              <a:t>results</a:t>
            </a:r>
            <a:endParaRPr lang="fr-FR" sz="1200" dirty="0"/>
          </a:p>
          <a:p>
            <a:pPr lvl="1">
              <a:buFontTx/>
              <a:buChar char="-"/>
            </a:pPr>
            <a:r>
              <a:rPr lang="fr-FR" sz="1200" dirty="0">
                <a:latin typeface="+mj-lt"/>
              </a:rPr>
              <a:t>Face </a:t>
            </a:r>
            <a:r>
              <a:rPr lang="fr-FR" sz="1200" dirty="0" err="1">
                <a:latin typeface="+mj-lt"/>
              </a:rPr>
              <a:t>detection</a:t>
            </a:r>
            <a:r>
              <a:rPr lang="fr-FR" sz="1200" dirty="0">
                <a:latin typeface="+mj-lt"/>
              </a:rPr>
              <a:t> --- </a:t>
            </a:r>
            <a:r>
              <a:rPr lang="fr-FR" sz="1200" b="1" dirty="0" err="1">
                <a:latin typeface="+mj-lt"/>
              </a:rPr>
              <a:t>Gab</a:t>
            </a:r>
            <a:r>
              <a:rPr lang="fr-FR" sz="1200" b="1" dirty="0">
                <a:latin typeface="+mj-lt"/>
              </a:rPr>
              <a:t>’</a:t>
            </a:r>
          </a:p>
          <a:p>
            <a:pPr lvl="1">
              <a:buFontTx/>
              <a:buChar char="-"/>
            </a:pPr>
            <a:r>
              <a:rPr lang="fr-FR" sz="1200" dirty="0" err="1">
                <a:latin typeface="+mj-lt"/>
              </a:rPr>
              <a:t>Features</a:t>
            </a:r>
            <a:r>
              <a:rPr lang="fr-FR" sz="1200" dirty="0">
                <a:latin typeface="+mj-lt"/>
              </a:rPr>
              <a:t> extraction : </a:t>
            </a:r>
            <a:r>
              <a:rPr lang="fr-FR" sz="1200" dirty="0" err="1">
                <a:latin typeface="+mj-lt"/>
              </a:rPr>
              <a:t>probability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maps</a:t>
            </a:r>
            <a:r>
              <a:rPr lang="fr-FR" sz="1200" dirty="0">
                <a:latin typeface="+mj-lt"/>
              </a:rPr>
              <a:t> --- </a:t>
            </a:r>
            <a:r>
              <a:rPr lang="fr-FR" sz="1200" b="1" dirty="0" err="1">
                <a:latin typeface="+mj-lt"/>
              </a:rPr>
              <a:t>Pom</a:t>
            </a:r>
            <a:r>
              <a:rPr lang="fr-FR" sz="1200" b="1" dirty="0">
                <a:latin typeface="+mj-lt"/>
              </a:rPr>
              <a:t>’</a:t>
            </a:r>
          </a:p>
          <a:p>
            <a:pPr lvl="1">
              <a:buFontTx/>
              <a:buChar char="-"/>
            </a:pPr>
            <a:r>
              <a:rPr lang="fr-FR" sz="1200" dirty="0" err="1">
                <a:latin typeface="+mj-lt"/>
              </a:rPr>
              <a:t>Features</a:t>
            </a:r>
            <a:r>
              <a:rPr lang="fr-FR" sz="1200" dirty="0">
                <a:latin typeface="+mj-lt"/>
              </a:rPr>
              <a:t> extraction : </a:t>
            </a:r>
            <a:r>
              <a:rPr lang="fr-FR" sz="1200" dirty="0" err="1">
                <a:latin typeface="+mj-lt"/>
              </a:rPr>
              <a:t>other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features</a:t>
            </a:r>
            <a:r>
              <a:rPr lang="fr-FR" sz="1200" dirty="0">
                <a:latin typeface="+mj-lt"/>
              </a:rPr>
              <a:t> (</a:t>
            </a:r>
            <a:r>
              <a:rPr lang="fr-FR" sz="1200" dirty="0" err="1">
                <a:latin typeface="+mj-lt"/>
              </a:rPr>
              <a:t>edge</a:t>
            </a:r>
            <a:r>
              <a:rPr lang="fr-FR" sz="1200" dirty="0">
                <a:latin typeface="+mj-lt"/>
              </a:rPr>
              <a:t>, </a:t>
            </a:r>
            <a:r>
              <a:rPr lang="fr-FR" sz="1200" dirty="0" err="1">
                <a:latin typeface="+mj-lt"/>
              </a:rPr>
              <a:t>pooling</a:t>
            </a:r>
            <a:r>
              <a:rPr lang="fr-FR" sz="1200" dirty="0">
                <a:latin typeface="+mj-lt"/>
              </a:rPr>
              <a:t>, segmentation, </a:t>
            </a:r>
            <a:r>
              <a:rPr lang="fr-FR" sz="1200" dirty="0" err="1">
                <a:latin typeface="+mj-lt"/>
              </a:rPr>
              <a:t>threshold</a:t>
            </a:r>
            <a:r>
              <a:rPr lang="fr-FR" sz="1200" dirty="0">
                <a:latin typeface="+mj-lt"/>
              </a:rPr>
              <a:t>) --- </a:t>
            </a:r>
            <a:r>
              <a:rPr lang="fr-FR" sz="1200" b="1" dirty="0">
                <a:latin typeface="+mj-lt"/>
              </a:rPr>
              <a:t>Lulu</a:t>
            </a:r>
          </a:p>
          <a:p>
            <a:pPr lvl="1">
              <a:buFontTx/>
              <a:buChar char="-"/>
            </a:pPr>
            <a:r>
              <a:rPr lang="fr-FR" sz="1200" dirty="0">
                <a:latin typeface="+mj-lt"/>
              </a:rPr>
              <a:t>Face segmentation : </a:t>
            </a:r>
            <a:r>
              <a:rPr lang="fr-FR" sz="1200" dirty="0" err="1">
                <a:latin typeface="+mj-lt"/>
              </a:rPr>
              <a:t>results</a:t>
            </a:r>
            <a:r>
              <a:rPr lang="fr-FR" sz="1200" dirty="0">
                <a:latin typeface="+mj-lt"/>
              </a:rPr>
              <a:t> &amp; </a:t>
            </a:r>
            <a:r>
              <a:rPr lang="fr-FR" sz="1200" dirty="0" err="1">
                <a:latin typeface="+mj-lt"/>
              </a:rPr>
              <a:t>experiments</a:t>
            </a:r>
            <a:r>
              <a:rPr lang="fr-FR" sz="1200" dirty="0">
                <a:latin typeface="+mj-lt"/>
              </a:rPr>
              <a:t> &gt; nombre et type de </a:t>
            </a:r>
            <a:r>
              <a:rPr lang="fr-FR" sz="1200" dirty="0" err="1">
                <a:latin typeface="+mj-lt"/>
              </a:rPr>
              <a:t>features</a:t>
            </a:r>
            <a:r>
              <a:rPr lang="fr-FR" sz="1200" dirty="0">
                <a:latin typeface="+mj-lt"/>
              </a:rPr>
              <a:t>, # d’observations, photos </a:t>
            </a:r>
            <a:r>
              <a:rPr lang="fr-FR" sz="1200" dirty="0" err="1">
                <a:latin typeface="+mj-lt"/>
              </a:rPr>
              <a:t>differentes</a:t>
            </a:r>
            <a:r>
              <a:rPr lang="fr-FR" sz="1200" dirty="0">
                <a:latin typeface="+mj-lt"/>
              </a:rPr>
              <a:t> (autres </a:t>
            </a:r>
            <a:r>
              <a:rPr lang="fr-FR" sz="1200" dirty="0" err="1">
                <a:latin typeface="+mj-lt"/>
              </a:rPr>
              <a:t>datasets</a:t>
            </a:r>
            <a:r>
              <a:rPr lang="fr-FR" sz="1200" dirty="0">
                <a:latin typeface="+mj-lt"/>
              </a:rPr>
              <a:t>) --- </a:t>
            </a:r>
            <a:r>
              <a:rPr lang="fr-FR" sz="1200" b="1" dirty="0">
                <a:latin typeface="+mj-lt"/>
              </a:rPr>
              <a:t>Lulu</a:t>
            </a:r>
          </a:p>
          <a:p>
            <a:pPr lvl="1">
              <a:buFontTx/>
              <a:buChar char="-"/>
            </a:pPr>
            <a:r>
              <a:rPr lang="fr-FR" sz="1200" dirty="0" err="1">
                <a:latin typeface="+mj-lt"/>
              </a:rPr>
              <a:t>Gender</a:t>
            </a:r>
            <a:r>
              <a:rPr lang="fr-FR" sz="1200" dirty="0">
                <a:latin typeface="+mj-lt"/>
              </a:rPr>
              <a:t> &amp; Head Pose ---</a:t>
            </a:r>
            <a:r>
              <a:rPr lang="fr-FR" sz="1200" b="1" dirty="0">
                <a:latin typeface="+mj-lt"/>
              </a:rPr>
              <a:t> </a:t>
            </a:r>
            <a:r>
              <a:rPr lang="fr-FR" sz="1200" b="1" dirty="0" err="1">
                <a:latin typeface="+mj-lt"/>
              </a:rPr>
              <a:t>Floby</a:t>
            </a:r>
            <a:endParaRPr lang="fr-FR" sz="1200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fr-FR" sz="1200" dirty="0"/>
              <a:t>Conclusion &amp; Next </a:t>
            </a:r>
            <a:r>
              <a:rPr lang="fr-FR" sz="1200" dirty="0" err="1"/>
              <a:t>Steps</a:t>
            </a:r>
            <a:r>
              <a:rPr lang="fr-FR" sz="1200" dirty="0"/>
              <a:t> --- </a:t>
            </a:r>
            <a:endParaRPr lang="fr-FR" sz="1200" b="1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5448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Face segmentation: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54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FACE SEGMENTATION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4325668-7BC5-40FA-AC31-8565383C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211" y="2640409"/>
            <a:ext cx="746754" cy="7467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F24E51-A55C-4DD0-A00A-578CAF3716EF}"/>
              </a:ext>
            </a:extLst>
          </p:cNvPr>
          <p:cNvSpPr/>
          <p:nvPr/>
        </p:nvSpPr>
        <p:spPr>
          <a:xfrm>
            <a:off x="6254720" y="2121245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>
                <a:solidFill>
                  <a:schemeClr val="tx2"/>
                </a:solidFill>
              </a:rPr>
              <a:t>Related</a:t>
            </a:r>
            <a:r>
              <a:rPr lang="fr-FR" sz="1600" b="1" dirty="0">
                <a:solidFill>
                  <a:schemeClr val="tx2"/>
                </a:solidFill>
              </a:rPr>
              <a:t> </a:t>
            </a:r>
            <a:r>
              <a:rPr lang="fr-FR" sz="1600" b="1" dirty="0" err="1">
                <a:solidFill>
                  <a:schemeClr val="tx2"/>
                </a:solidFill>
              </a:rPr>
              <a:t>work</a:t>
            </a:r>
            <a:endParaRPr lang="fr-FR" sz="1600" b="1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1B65D0-A89E-4641-90D7-06927203883E}"/>
              </a:ext>
            </a:extLst>
          </p:cNvPr>
          <p:cNvSpPr/>
          <p:nvPr/>
        </p:nvSpPr>
        <p:spPr>
          <a:xfrm>
            <a:off x="3258877" y="2121245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>
                <a:solidFill>
                  <a:schemeClr val="tx2"/>
                </a:solidFill>
              </a:rPr>
              <a:t>Datasets</a:t>
            </a:r>
            <a:endParaRPr lang="fr-FR" sz="1600" b="1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67361-C7C7-41C8-BEB9-B5CA84E8E790}"/>
              </a:ext>
            </a:extLst>
          </p:cNvPr>
          <p:cNvSpPr/>
          <p:nvPr/>
        </p:nvSpPr>
        <p:spPr>
          <a:xfrm>
            <a:off x="603280" y="2121245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Illustration</a:t>
            </a:r>
          </a:p>
        </p:txBody>
      </p:sp>
      <p:pic>
        <p:nvPicPr>
          <p:cNvPr id="17" name="Picture 1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5EDCA5C-6BFC-42C6-9027-0F51BD9FE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3" y="2640409"/>
            <a:ext cx="1047851" cy="143066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6DB83ED1-A7B1-4A30-A204-FBAD778A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281" y="2640409"/>
            <a:ext cx="1047637" cy="1430374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53BCD5-8D21-42C1-9F51-EAC57A1F014B}"/>
              </a:ext>
            </a:extLst>
          </p:cNvPr>
          <p:cNvGrpSpPr/>
          <p:nvPr/>
        </p:nvGrpSpPr>
        <p:grpSpPr>
          <a:xfrm>
            <a:off x="466426" y="932847"/>
            <a:ext cx="8258181" cy="980525"/>
            <a:chOff x="445160" y="1376496"/>
            <a:chExt cx="8258181" cy="85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C1E406-86D0-4009-BCDA-8787D3F9E684}"/>
                </a:ext>
              </a:extLst>
            </p:cNvPr>
            <p:cNvSpPr/>
            <p:nvPr/>
          </p:nvSpPr>
          <p:spPr>
            <a:xfrm>
              <a:off x="445160" y="1668725"/>
              <a:ext cx="8258181" cy="5651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1398BB-417D-4396-BEF9-0D544604D1F5}"/>
                </a:ext>
              </a:extLst>
            </p:cNvPr>
            <p:cNvSpPr/>
            <p:nvPr/>
          </p:nvSpPr>
          <p:spPr>
            <a:xfrm>
              <a:off x="469488" y="1376496"/>
              <a:ext cx="2286000" cy="2960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solidFill>
                    <a:schemeClr val="tx2"/>
                  </a:solidFill>
                </a:rPr>
                <a:t>Objective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70DBE-96C8-4EBC-966A-41B4E2E10D60}"/>
              </a:ext>
            </a:extLst>
          </p:cNvPr>
          <p:cNvSpPr/>
          <p:nvPr/>
        </p:nvSpPr>
        <p:spPr>
          <a:xfrm>
            <a:off x="507300" y="1336668"/>
            <a:ext cx="8281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Implement a multiclass </a:t>
            </a:r>
            <a:r>
              <a:rPr lang="en-GB" b="1" i="1" dirty="0">
                <a:solidFill>
                  <a:schemeClr val="bg1"/>
                </a:solidFill>
              </a:rPr>
              <a:t>face segmentation algorithm </a:t>
            </a:r>
            <a:r>
              <a:rPr lang="en-GB" i="1" dirty="0">
                <a:solidFill>
                  <a:schemeClr val="bg1"/>
                </a:solidFill>
              </a:rPr>
              <a:t>capable of extracting</a:t>
            </a:r>
            <a:r>
              <a:rPr lang="en-GB" b="1" i="1" dirty="0">
                <a:solidFill>
                  <a:schemeClr val="bg1"/>
                </a:solidFill>
              </a:rPr>
              <a:t> </a:t>
            </a:r>
            <a:r>
              <a:rPr lang="en-GB" i="1" dirty="0">
                <a:solidFill>
                  <a:schemeClr val="bg1"/>
                </a:solidFill>
              </a:rPr>
              <a:t>from a person’s figure </a:t>
            </a:r>
            <a:r>
              <a:rPr lang="en-GB" b="1" i="1" dirty="0">
                <a:solidFill>
                  <a:schemeClr val="bg1"/>
                </a:solidFill>
              </a:rPr>
              <a:t>the eyes, mouth, nose, hair and skin </a:t>
            </a:r>
            <a:r>
              <a:rPr lang="en-GB" i="1" dirty="0">
                <a:solidFill>
                  <a:schemeClr val="bg1"/>
                </a:solidFill>
              </a:rPr>
              <a:t>through the use of </a:t>
            </a:r>
            <a:r>
              <a:rPr lang="en-GB" b="1" i="1" dirty="0">
                <a:solidFill>
                  <a:schemeClr val="bg1"/>
                </a:solidFill>
              </a:rPr>
              <a:t>computer vision </a:t>
            </a:r>
            <a:r>
              <a:rPr lang="en-GB" i="1" dirty="0">
                <a:solidFill>
                  <a:schemeClr val="bg1"/>
                </a:solidFill>
              </a:rPr>
              <a:t>and</a:t>
            </a:r>
            <a:r>
              <a:rPr lang="en-GB" b="1" i="1" dirty="0">
                <a:solidFill>
                  <a:schemeClr val="bg1"/>
                </a:solidFill>
              </a:rPr>
              <a:t> machine learning …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89DCC-AC6C-45B2-8DDD-F7EF8F73BABE}"/>
              </a:ext>
            </a:extLst>
          </p:cNvPr>
          <p:cNvSpPr/>
          <p:nvPr/>
        </p:nvSpPr>
        <p:spPr>
          <a:xfrm>
            <a:off x="3412837" y="4107430"/>
            <a:ext cx="2300668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FASSEG dataset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n-lt"/>
              </a:rPr>
              <a:t>~ 200 labeled faces / 7 poses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Own pictures for robustness</a:t>
            </a:r>
          </a:p>
        </p:txBody>
      </p:sp>
      <p:pic>
        <p:nvPicPr>
          <p:cNvPr id="1026" name="Image 2">
            <a:extLst>
              <a:ext uri="{FF2B5EF4-FFF2-40B4-BE49-F238E27FC236}">
                <a16:creationId xmlns:a16="http://schemas.microsoft.com/office/drawing/2014/main" id="{9E4E6437-B462-484D-9DFD-20CE72DE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8"/>
          <a:stretch>
            <a:fillRect/>
          </a:stretch>
        </p:blipFill>
        <p:spPr bwMode="auto">
          <a:xfrm>
            <a:off x="3412837" y="2578694"/>
            <a:ext cx="2300668" cy="153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85EF4B-B7D0-41BF-8271-9578547BF76D}"/>
              </a:ext>
            </a:extLst>
          </p:cNvPr>
          <p:cNvCxnSpPr/>
          <p:nvPr/>
        </p:nvCxnSpPr>
        <p:spPr>
          <a:xfrm>
            <a:off x="466426" y="2459799"/>
            <a:ext cx="825818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A08065-CEE4-487A-A6CA-1688A6E9C452}"/>
              </a:ext>
            </a:extLst>
          </p:cNvPr>
          <p:cNvCxnSpPr/>
          <p:nvPr/>
        </p:nvCxnSpPr>
        <p:spPr>
          <a:xfrm>
            <a:off x="466425" y="2128467"/>
            <a:ext cx="825818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91AB4D1-AF83-4A68-BD76-DD05D4F2F9D2}"/>
              </a:ext>
            </a:extLst>
          </p:cNvPr>
          <p:cNvSpPr/>
          <p:nvPr/>
        </p:nvSpPr>
        <p:spPr>
          <a:xfrm>
            <a:off x="471630" y="4123816"/>
            <a:ext cx="1266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Original image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90D3ED-4A46-47FE-B4AE-E83296384103}"/>
              </a:ext>
            </a:extLst>
          </p:cNvPr>
          <p:cNvSpPr/>
          <p:nvPr/>
        </p:nvSpPr>
        <p:spPr>
          <a:xfrm>
            <a:off x="1685020" y="4123525"/>
            <a:ext cx="1266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Desired output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30FBB-89FE-4962-B166-8831A8A6E6E8}"/>
              </a:ext>
            </a:extLst>
          </p:cNvPr>
          <p:cNvSpPr/>
          <p:nvPr/>
        </p:nvSpPr>
        <p:spPr>
          <a:xfrm>
            <a:off x="5961871" y="3572006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+mn-lt"/>
                <a:ea typeface="Times New Roman" panose="02020603050405020304" pitchFamily="18" charset="0"/>
              </a:rPr>
              <a:t>Yacoob</a:t>
            </a:r>
            <a:r>
              <a:rPr lang="en-GB" dirty="0">
                <a:latin typeface="+mn-lt"/>
                <a:ea typeface="Times New Roman" panose="02020603050405020304" pitchFamily="18" charset="0"/>
              </a:rPr>
              <a:t> and Davis (2006) - hair labelling</a:t>
            </a:r>
            <a:endParaRPr lang="en-US" dirty="0">
              <a:latin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7C292B-1FBB-42DD-AB95-8C3AFDF94B1D}"/>
              </a:ext>
            </a:extLst>
          </p:cNvPr>
          <p:cNvSpPr/>
          <p:nvPr/>
        </p:nvSpPr>
        <p:spPr>
          <a:xfrm>
            <a:off x="5961871" y="3879157"/>
            <a:ext cx="2906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  <a:ea typeface="Times New Roman" panose="02020603050405020304" pitchFamily="18" charset="0"/>
              </a:rPr>
              <a:t>Khan et al (2015) - random forest classification for face segmentation</a:t>
            </a:r>
            <a:endParaRPr lang="en-US" dirty="0">
              <a:latin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6C09FD-CEDE-4DDD-BA05-BB88AB7261C1}"/>
              </a:ext>
            </a:extLst>
          </p:cNvPr>
          <p:cNvSpPr/>
          <p:nvPr/>
        </p:nvSpPr>
        <p:spPr>
          <a:xfrm>
            <a:off x="5961871" y="4400524"/>
            <a:ext cx="2906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atin typeface="+mn-lt"/>
                <a:ea typeface="Times New Roman" panose="02020603050405020304" pitchFamily="18" charset="0"/>
              </a:rPr>
              <a:t>Benini</a:t>
            </a:r>
            <a:r>
              <a:rPr lang="en-GB" dirty="0">
                <a:latin typeface="+mn-lt"/>
                <a:ea typeface="Times New Roman" panose="02020603050405020304" pitchFamily="18" charset="0"/>
              </a:rPr>
              <a:t> et al (2017) - head pose estimation with deep learning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30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APPLICATIONS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For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purpose</a:t>
            </a:r>
            <a:r>
              <a:rPr lang="fr-FR" dirty="0"/>
              <a:t>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654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APPLICATIONS</a:t>
            </a:r>
            <a:endParaRPr sz="2400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1B65D0-A89E-4641-90D7-06927203883E}"/>
              </a:ext>
            </a:extLst>
          </p:cNvPr>
          <p:cNvSpPr/>
          <p:nvPr/>
        </p:nvSpPr>
        <p:spPr>
          <a:xfrm>
            <a:off x="4801237" y="2121245"/>
            <a:ext cx="3567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Head Pose estimation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67361-C7C7-41C8-BEB9-B5CA84E8E790}"/>
              </a:ext>
            </a:extLst>
          </p:cNvPr>
          <p:cNvSpPr/>
          <p:nvPr/>
        </p:nvSpPr>
        <p:spPr>
          <a:xfrm>
            <a:off x="1550729" y="2121245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>
                <a:solidFill>
                  <a:schemeClr val="tx2"/>
                </a:solidFill>
              </a:rPr>
              <a:t>Gender</a:t>
            </a:r>
            <a:r>
              <a:rPr lang="fr-FR" sz="1600" b="1" dirty="0">
                <a:solidFill>
                  <a:schemeClr val="tx2"/>
                </a:solidFill>
              </a:rPr>
              <a:t> </a:t>
            </a:r>
            <a:r>
              <a:rPr lang="fr-FR" sz="1600" b="1" dirty="0" err="1">
                <a:solidFill>
                  <a:schemeClr val="tx2"/>
                </a:solidFill>
              </a:rPr>
              <a:t>detection</a:t>
            </a:r>
            <a:endParaRPr lang="fr-FR" sz="1600" b="1" dirty="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53BCD5-8D21-42C1-9F51-EAC57A1F014B}"/>
              </a:ext>
            </a:extLst>
          </p:cNvPr>
          <p:cNvGrpSpPr/>
          <p:nvPr/>
        </p:nvGrpSpPr>
        <p:grpSpPr>
          <a:xfrm>
            <a:off x="466426" y="932847"/>
            <a:ext cx="8258181" cy="980525"/>
            <a:chOff x="445160" y="1376496"/>
            <a:chExt cx="8258181" cy="857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C1E406-86D0-4009-BCDA-8787D3F9E684}"/>
                </a:ext>
              </a:extLst>
            </p:cNvPr>
            <p:cNvSpPr/>
            <p:nvPr/>
          </p:nvSpPr>
          <p:spPr>
            <a:xfrm>
              <a:off x="445160" y="1668725"/>
              <a:ext cx="8258181" cy="5651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1398BB-417D-4396-BEF9-0D544604D1F5}"/>
                </a:ext>
              </a:extLst>
            </p:cNvPr>
            <p:cNvSpPr/>
            <p:nvPr/>
          </p:nvSpPr>
          <p:spPr>
            <a:xfrm>
              <a:off x="469488" y="1376496"/>
              <a:ext cx="2286000" cy="2960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solidFill>
                    <a:schemeClr val="tx2"/>
                  </a:solidFill>
                </a:rPr>
                <a:t>Objective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70DBE-96C8-4EBC-966A-41B4E2E10D60}"/>
              </a:ext>
            </a:extLst>
          </p:cNvPr>
          <p:cNvSpPr/>
          <p:nvPr/>
        </p:nvSpPr>
        <p:spPr>
          <a:xfrm>
            <a:off x="507300" y="1336668"/>
            <a:ext cx="82811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chemeClr val="bg1"/>
                </a:solidFill>
              </a:rPr>
              <a:t>… </a:t>
            </a:r>
            <a:r>
              <a:rPr lang="en-GB" i="1" dirty="0">
                <a:solidFill>
                  <a:schemeClr val="bg1"/>
                </a:solidFill>
              </a:rPr>
              <a:t>and to apply it to …</a:t>
            </a:r>
            <a:endParaRPr lang="en-US" i="1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85EF4B-B7D0-41BF-8271-9578547BF76D}"/>
              </a:ext>
            </a:extLst>
          </p:cNvPr>
          <p:cNvCxnSpPr/>
          <p:nvPr/>
        </p:nvCxnSpPr>
        <p:spPr>
          <a:xfrm>
            <a:off x="466426" y="2459799"/>
            <a:ext cx="825818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A08065-CEE4-487A-A6CA-1688A6E9C452}"/>
              </a:ext>
            </a:extLst>
          </p:cNvPr>
          <p:cNvCxnSpPr/>
          <p:nvPr/>
        </p:nvCxnSpPr>
        <p:spPr>
          <a:xfrm>
            <a:off x="466425" y="2128467"/>
            <a:ext cx="825818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373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PIPELINE	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use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261317"/>
      </p:ext>
    </p:extLst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1117</Words>
  <Application>Microsoft Office PowerPoint</Application>
  <PresentationFormat>On-screen Show (16:9)</PresentationFormat>
  <Paragraphs>279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Arial</vt:lpstr>
      <vt:lpstr>Montserrat</vt:lpstr>
      <vt:lpstr>PT Serif</vt:lpstr>
      <vt:lpstr>Beatrice template</vt:lpstr>
      <vt:lpstr>Face Segmentation  Florian Bettini – Maxime Lutel – Gabriel Muller – Benjamin Pommier</vt:lpstr>
      <vt:lpstr>TABLE OF CONTENTS</vt:lpstr>
      <vt:lpstr>TABLE OF CONTENTS</vt:lpstr>
      <vt:lpstr>REPORT</vt:lpstr>
      <vt:lpstr>INTRODUCTION</vt:lpstr>
      <vt:lpstr>FACE SEGMENTATION</vt:lpstr>
      <vt:lpstr>APPLICATIONS</vt:lpstr>
      <vt:lpstr>APPLICATIONS</vt:lpstr>
      <vt:lpstr>THE PIPELINE </vt:lpstr>
      <vt:lpstr>PIPELINE USED TO GENERATE THE USE CASES</vt:lpstr>
      <vt:lpstr>EXPERIMENTS &amp; RESULTS </vt:lpstr>
      <vt:lpstr>PROBABILITY MAPS EXTRACTION FROM LABELED DATA</vt:lpstr>
      <vt:lpstr>GENDER DETECTION</vt:lpstr>
      <vt:lpstr>HEAD POSE ESTIMATION</vt:lpstr>
      <vt:lpstr>APPENDIX : GENDER DETECTION KEY FEATURES</vt:lpstr>
      <vt:lpstr>APPENDIX – PROBABILITY MAPS ROBUSTNESS WITH OTHER DATA</vt:lpstr>
      <vt:lpstr>APPENDIX – PROBABILITY MAPS FEATURES SELECTION PROCESS</vt:lpstr>
      <vt:lpstr>BIG CONCEPT</vt:lpstr>
      <vt:lpstr>A PICTURE IS WORTH A THOUSAND WORDS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Florian Bettini</cp:lastModifiedBy>
  <cp:revision>90</cp:revision>
  <dcterms:modified xsi:type="dcterms:W3CDTF">2020-03-03T18:04:42Z</dcterms:modified>
</cp:coreProperties>
</file>